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34747200" cy="23774400"/>
  <p:notesSz cx="6858000" cy="9144000"/>
  <p:defaultTextStyle>
    <a:defPPr>
      <a:defRPr lang="en-US"/>
    </a:defPPr>
    <a:lvl1pPr marL="0" algn="l" defTabSz="2808499" rtl="0" eaLnBrk="1" latinLnBrk="0" hangingPunct="1">
      <a:defRPr sz="5530" kern="1200">
        <a:solidFill>
          <a:schemeClr val="tx1"/>
        </a:solidFill>
        <a:latin typeface="+mn-lt"/>
        <a:ea typeface="+mn-ea"/>
        <a:cs typeface="+mn-cs"/>
      </a:defRPr>
    </a:lvl1pPr>
    <a:lvl2pPr marL="1404251" algn="l" defTabSz="2808499" rtl="0" eaLnBrk="1" latinLnBrk="0" hangingPunct="1">
      <a:defRPr sz="5530" kern="1200">
        <a:solidFill>
          <a:schemeClr val="tx1"/>
        </a:solidFill>
        <a:latin typeface="+mn-lt"/>
        <a:ea typeface="+mn-ea"/>
        <a:cs typeface="+mn-cs"/>
      </a:defRPr>
    </a:lvl2pPr>
    <a:lvl3pPr marL="2808499" algn="l" defTabSz="2808499" rtl="0" eaLnBrk="1" latinLnBrk="0" hangingPunct="1">
      <a:defRPr sz="5530" kern="1200">
        <a:solidFill>
          <a:schemeClr val="tx1"/>
        </a:solidFill>
        <a:latin typeface="+mn-lt"/>
        <a:ea typeface="+mn-ea"/>
        <a:cs typeface="+mn-cs"/>
      </a:defRPr>
    </a:lvl3pPr>
    <a:lvl4pPr marL="4212744" algn="l" defTabSz="2808499" rtl="0" eaLnBrk="1" latinLnBrk="0" hangingPunct="1">
      <a:defRPr sz="5530" kern="1200">
        <a:solidFill>
          <a:schemeClr val="tx1"/>
        </a:solidFill>
        <a:latin typeface="+mn-lt"/>
        <a:ea typeface="+mn-ea"/>
        <a:cs typeface="+mn-cs"/>
      </a:defRPr>
    </a:lvl4pPr>
    <a:lvl5pPr marL="5616995" algn="l" defTabSz="2808499" rtl="0" eaLnBrk="1" latinLnBrk="0" hangingPunct="1">
      <a:defRPr sz="5530" kern="1200">
        <a:solidFill>
          <a:schemeClr val="tx1"/>
        </a:solidFill>
        <a:latin typeface="+mn-lt"/>
        <a:ea typeface="+mn-ea"/>
        <a:cs typeface="+mn-cs"/>
      </a:defRPr>
    </a:lvl5pPr>
    <a:lvl6pPr marL="7021246" algn="l" defTabSz="2808499" rtl="0" eaLnBrk="1" latinLnBrk="0" hangingPunct="1">
      <a:defRPr sz="5530" kern="1200">
        <a:solidFill>
          <a:schemeClr val="tx1"/>
        </a:solidFill>
        <a:latin typeface="+mn-lt"/>
        <a:ea typeface="+mn-ea"/>
        <a:cs typeface="+mn-cs"/>
      </a:defRPr>
    </a:lvl6pPr>
    <a:lvl7pPr marL="8425491" algn="l" defTabSz="2808499" rtl="0" eaLnBrk="1" latinLnBrk="0" hangingPunct="1">
      <a:defRPr sz="5530" kern="1200">
        <a:solidFill>
          <a:schemeClr val="tx1"/>
        </a:solidFill>
        <a:latin typeface="+mn-lt"/>
        <a:ea typeface="+mn-ea"/>
        <a:cs typeface="+mn-cs"/>
      </a:defRPr>
    </a:lvl7pPr>
    <a:lvl8pPr marL="9829740" algn="l" defTabSz="2808499" rtl="0" eaLnBrk="1" latinLnBrk="0" hangingPunct="1">
      <a:defRPr sz="5530" kern="1200">
        <a:solidFill>
          <a:schemeClr val="tx1"/>
        </a:solidFill>
        <a:latin typeface="+mn-lt"/>
        <a:ea typeface="+mn-ea"/>
        <a:cs typeface="+mn-cs"/>
      </a:defRPr>
    </a:lvl8pPr>
    <a:lvl9pPr marL="11233991" algn="l" defTabSz="2808499" rtl="0" eaLnBrk="1" latinLnBrk="0" hangingPunct="1">
      <a:defRPr sz="553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88" userDrawn="1">
          <p15:clr>
            <a:srgbClr val="A4A3A4"/>
          </p15:clr>
        </p15:guide>
        <p15:guide id="2" pos="10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9DE"/>
    <a:srgbClr val="94A3D4"/>
    <a:srgbClr val="2E8652"/>
    <a:srgbClr val="7EB761"/>
    <a:srgbClr val="65964F"/>
    <a:srgbClr val="46C279"/>
    <a:srgbClr val="74A0A4"/>
    <a:srgbClr val="2F528F"/>
    <a:srgbClr val="3B9696"/>
    <a:srgbClr val="EDC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8"/>
    <p:restoredTop sz="93778"/>
  </p:normalViewPr>
  <p:slideViewPr>
    <p:cSldViewPr snapToGrid="0" snapToObjects="1">
      <p:cViewPr varScale="1">
        <p:scale>
          <a:sx n="19" d="100"/>
          <a:sy n="19" d="100"/>
        </p:scale>
        <p:origin x="12" y="18"/>
      </p:cViewPr>
      <p:guideLst>
        <p:guide orient="horz" pos="7488"/>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C0E7-C00F-774A-9DAF-632C869C4D86}" type="datetimeFigureOut">
              <a:rPr lang="en-US" smtClean="0"/>
              <a:t>22/05/2020</a:t>
            </a:fld>
            <a:endParaRPr lang="en-US" dirty="0"/>
          </a:p>
        </p:txBody>
      </p:sp>
      <p:sp>
        <p:nvSpPr>
          <p:cNvPr id="4" name="Slide Image Placeholder 3"/>
          <p:cNvSpPr>
            <a:spLocks noGrp="1" noRot="1" noChangeAspect="1"/>
          </p:cNvSpPr>
          <p:nvPr>
            <p:ph type="sldImg" idx="2"/>
          </p:nvPr>
        </p:nvSpPr>
        <p:spPr>
          <a:xfrm>
            <a:off x="1173163" y="1143000"/>
            <a:ext cx="45116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B95A-AA7C-1B41-920C-0563EF3F654A}" type="slidenum">
              <a:rPr lang="en-US" smtClean="0"/>
              <a:t>‹#›</a:t>
            </a:fld>
            <a:endParaRPr lang="en-US" dirty="0"/>
          </a:p>
        </p:txBody>
      </p:sp>
    </p:spTree>
    <p:extLst>
      <p:ext uri="{BB962C8B-B14F-4D97-AF65-F5344CB8AC3E}">
        <p14:creationId xmlns:p14="http://schemas.microsoft.com/office/powerpoint/2010/main" val="1759323367"/>
      </p:ext>
    </p:extLst>
  </p:cSld>
  <p:clrMap bg1="lt1" tx1="dk1" bg2="lt2" tx2="dk2" accent1="accent1" accent2="accent2" accent3="accent3" accent4="accent4" accent5="accent5" accent6="accent6" hlink="hlink" folHlink="folHlink"/>
  <p:notesStyle>
    <a:lvl1pPr marL="0" algn="l" defTabSz="2808499" rtl="0" eaLnBrk="1" latinLnBrk="0" hangingPunct="1">
      <a:defRPr sz="3686" kern="1200">
        <a:solidFill>
          <a:schemeClr val="tx1"/>
        </a:solidFill>
        <a:latin typeface="+mn-lt"/>
        <a:ea typeface="+mn-ea"/>
        <a:cs typeface="+mn-cs"/>
      </a:defRPr>
    </a:lvl1pPr>
    <a:lvl2pPr marL="1404251" algn="l" defTabSz="2808499" rtl="0" eaLnBrk="1" latinLnBrk="0" hangingPunct="1">
      <a:defRPr sz="3686" kern="1200">
        <a:solidFill>
          <a:schemeClr val="tx1"/>
        </a:solidFill>
        <a:latin typeface="+mn-lt"/>
        <a:ea typeface="+mn-ea"/>
        <a:cs typeface="+mn-cs"/>
      </a:defRPr>
    </a:lvl2pPr>
    <a:lvl3pPr marL="2808499" algn="l" defTabSz="2808499" rtl="0" eaLnBrk="1" latinLnBrk="0" hangingPunct="1">
      <a:defRPr sz="3686" kern="1200">
        <a:solidFill>
          <a:schemeClr val="tx1"/>
        </a:solidFill>
        <a:latin typeface="+mn-lt"/>
        <a:ea typeface="+mn-ea"/>
        <a:cs typeface="+mn-cs"/>
      </a:defRPr>
    </a:lvl3pPr>
    <a:lvl4pPr marL="4212744" algn="l" defTabSz="2808499" rtl="0" eaLnBrk="1" latinLnBrk="0" hangingPunct="1">
      <a:defRPr sz="3686" kern="1200">
        <a:solidFill>
          <a:schemeClr val="tx1"/>
        </a:solidFill>
        <a:latin typeface="+mn-lt"/>
        <a:ea typeface="+mn-ea"/>
        <a:cs typeface="+mn-cs"/>
      </a:defRPr>
    </a:lvl4pPr>
    <a:lvl5pPr marL="5616995" algn="l" defTabSz="2808499" rtl="0" eaLnBrk="1" latinLnBrk="0" hangingPunct="1">
      <a:defRPr sz="3686" kern="1200">
        <a:solidFill>
          <a:schemeClr val="tx1"/>
        </a:solidFill>
        <a:latin typeface="+mn-lt"/>
        <a:ea typeface="+mn-ea"/>
        <a:cs typeface="+mn-cs"/>
      </a:defRPr>
    </a:lvl5pPr>
    <a:lvl6pPr marL="7021246" algn="l" defTabSz="2808499" rtl="0" eaLnBrk="1" latinLnBrk="0" hangingPunct="1">
      <a:defRPr sz="3686" kern="1200">
        <a:solidFill>
          <a:schemeClr val="tx1"/>
        </a:solidFill>
        <a:latin typeface="+mn-lt"/>
        <a:ea typeface="+mn-ea"/>
        <a:cs typeface="+mn-cs"/>
      </a:defRPr>
    </a:lvl6pPr>
    <a:lvl7pPr marL="8425491" algn="l" defTabSz="2808499" rtl="0" eaLnBrk="1" latinLnBrk="0" hangingPunct="1">
      <a:defRPr sz="3686" kern="1200">
        <a:solidFill>
          <a:schemeClr val="tx1"/>
        </a:solidFill>
        <a:latin typeface="+mn-lt"/>
        <a:ea typeface="+mn-ea"/>
        <a:cs typeface="+mn-cs"/>
      </a:defRPr>
    </a:lvl7pPr>
    <a:lvl8pPr marL="9829740" algn="l" defTabSz="2808499" rtl="0" eaLnBrk="1" latinLnBrk="0" hangingPunct="1">
      <a:defRPr sz="3686" kern="1200">
        <a:solidFill>
          <a:schemeClr val="tx1"/>
        </a:solidFill>
        <a:latin typeface="+mn-lt"/>
        <a:ea typeface="+mn-ea"/>
        <a:cs typeface="+mn-cs"/>
      </a:defRPr>
    </a:lvl8pPr>
    <a:lvl9pPr marL="11233991" algn="l" defTabSz="2808499" rtl="0" eaLnBrk="1" latinLnBrk="0" hangingPunct="1">
      <a:defRPr sz="36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1143000"/>
            <a:ext cx="4511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B95A-AA7C-1B41-920C-0563EF3F654A}" type="slidenum">
              <a:rPr lang="en-US" smtClean="0"/>
              <a:t>1</a:t>
            </a:fld>
            <a:endParaRPr lang="en-US" dirty="0"/>
          </a:p>
        </p:txBody>
      </p:sp>
    </p:spTree>
    <p:extLst>
      <p:ext uri="{BB962C8B-B14F-4D97-AF65-F5344CB8AC3E}">
        <p14:creationId xmlns:p14="http://schemas.microsoft.com/office/powerpoint/2010/main" val="395376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3890859"/>
            <a:ext cx="29535120" cy="8277013"/>
          </a:xfrm>
        </p:spPr>
        <p:txBody>
          <a:bodyPr anchor="b"/>
          <a:lstStyle>
            <a:lvl1pPr algn="ctr">
              <a:defRPr sz="20800"/>
            </a:lvl1pPr>
          </a:lstStyle>
          <a:p>
            <a:r>
              <a:rPr lang="en-US"/>
              <a:t>Click to edit Master title style</a:t>
            </a:r>
            <a:endParaRPr lang="en-US" dirty="0"/>
          </a:p>
        </p:txBody>
      </p:sp>
      <p:sp>
        <p:nvSpPr>
          <p:cNvPr id="3" name="Subtitle 2"/>
          <p:cNvSpPr>
            <a:spLocks noGrp="1"/>
          </p:cNvSpPr>
          <p:nvPr>
            <p:ph type="subTitle" idx="1"/>
          </p:nvPr>
        </p:nvSpPr>
        <p:spPr>
          <a:xfrm>
            <a:off x="4343400" y="12487065"/>
            <a:ext cx="26060400" cy="5739975"/>
          </a:xfrm>
        </p:spPr>
        <p:txBody>
          <a:bodyPr/>
          <a:lstStyle>
            <a:lvl1pPr marL="0" indent="0" algn="ctr">
              <a:buNone/>
              <a:defRPr sz="8320"/>
            </a:lvl1pPr>
            <a:lvl2pPr marL="1584975" indent="0" algn="ctr">
              <a:buNone/>
              <a:defRPr sz="6933"/>
            </a:lvl2pPr>
            <a:lvl3pPr marL="3169950" indent="0" algn="ctr">
              <a:buNone/>
              <a:defRPr sz="6240"/>
            </a:lvl3pPr>
            <a:lvl4pPr marL="4754926" indent="0" algn="ctr">
              <a:buNone/>
              <a:defRPr sz="5547"/>
            </a:lvl4pPr>
            <a:lvl5pPr marL="6339901" indent="0" algn="ctr">
              <a:buNone/>
              <a:defRPr sz="5547"/>
            </a:lvl5pPr>
            <a:lvl6pPr marL="7924876" indent="0" algn="ctr">
              <a:buNone/>
              <a:defRPr sz="5547"/>
            </a:lvl6pPr>
            <a:lvl7pPr marL="9509851" indent="0" algn="ctr">
              <a:buNone/>
              <a:defRPr sz="5547"/>
            </a:lvl7pPr>
            <a:lvl8pPr marL="11094827" indent="0" algn="ctr">
              <a:buNone/>
              <a:defRPr sz="5547"/>
            </a:lvl8pPr>
            <a:lvl9pPr marL="12679802" indent="0" algn="ctr">
              <a:buNone/>
              <a:defRPr sz="55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5967" y="1265767"/>
            <a:ext cx="7492365" cy="201477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88872" y="1265767"/>
            <a:ext cx="22042755" cy="201477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70774" y="5927097"/>
            <a:ext cx="29969460" cy="9889488"/>
          </a:xfrm>
        </p:spPr>
        <p:txBody>
          <a:bodyPr anchor="b"/>
          <a:lstStyle>
            <a:lvl1pPr>
              <a:defRPr sz="20800"/>
            </a:lvl1pPr>
          </a:lstStyle>
          <a:p>
            <a:r>
              <a:rPr lang="en-US"/>
              <a:t>Click to edit Master title style</a:t>
            </a:r>
            <a:endParaRPr lang="en-US" dirty="0"/>
          </a:p>
        </p:txBody>
      </p:sp>
      <p:sp>
        <p:nvSpPr>
          <p:cNvPr id="3" name="Text Placeholder 2"/>
          <p:cNvSpPr>
            <a:spLocks noGrp="1"/>
          </p:cNvSpPr>
          <p:nvPr>
            <p:ph type="body" idx="1"/>
          </p:nvPr>
        </p:nvSpPr>
        <p:spPr>
          <a:xfrm>
            <a:off x="2370774" y="15910144"/>
            <a:ext cx="29969460" cy="5200648"/>
          </a:xfrm>
        </p:spPr>
        <p:txBody>
          <a:bodyPr/>
          <a:lstStyle>
            <a:lvl1pPr marL="0" indent="0">
              <a:buNone/>
              <a:defRPr sz="8320">
                <a:solidFill>
                  <a:schemeClr val="tx1"/>
                </a:solidFill>
              </a:defRPr>
            </a:lvl1pPr>
            <a:lvl2pPr marL="1584975" indent="0">
              <a:buNone/>
              <a:defRPr sz="6933">
                <a:solidFill>
                  <a:schemeClr val="tx1">
                    <a:tint val="75000"/>
                  </a:schemeClr>
                </a:solidFill>
              </a:defRPr>
            </a:lvl2pPr>
            <a:lvl3pPr marL="3169950" indent="0">
              <a:buNone/>
              <a:defRPr sz="6240">
                <a:solidFill>
                  <a:schemeClr val="tx1">
                    <a:tint val="75000"/>
                  </a:schemeClr>
                </a:solidFill>
              </a:defRPr>
            </a:lvl3pPr>
            <a:lvl4pPr marL="4754926" indent="0">
              <a:buNone/>
              <a:defRPr sz="5547">
                <a:solidFill>
                  <a:schemeClr val="tx1">
                    <a:tint val="75000"/>
                  </a:schemeClr>
                </a:solidFill>
              </a:defRPr>
            </a:lvl4pPr>
            <a:lvl5pPr marL="6339901" indent="0">
              <a:buNone/>
              <a:defRPr sz="5547">
                <a:solidFill>
                  <a:schemeClr val="tx1">
                    <a:tint val="75000"/>
                  </a:schemeClr>
                </a:solidFill>
              </a:defRPr>
            </a:lvl5pPr>
            <a:lvl6pPr marL="7924876" indent="0">
              <a:buNone/>
              <a:defRPr sz="5547">
                <a:solidFill>
                  <a:schemeClr val="tx1">
                    <a:tint val="75000"/>
                  </a:schemeClr>
                </a:solidFill>
              </a:defRPr>
            </a:lvl6pPr>
            <a:lvl7pPr marL="9509851" indent="0">
              <a:buNone/>
              <a:defRPr sz="5547">
                <a:solidFill>
                  <a:schemeClr val="tx1">
                    <a:tint val="75000"/>
                  </a:schemeClr>
                </a:solidFill>
              </a:defRPr>
            </a:lvl7pPr>
            <a:lvl8pPr marL="11094827" indent="0">
              <a:buNone/>
              <a:defRPr sz="5547">
                <a:solidFill>
                  <a:schemeClr val="tx1">
                    <a:tint val="75000"/>
                  </a:schemeClr>
                </a:solidFill>
              </a:defRPr>
            </a:lvl8pPr>
            <a:lvl9pPr marL="12679802" indent="0">
              <a:buNone/>
              <a:defRPr sz="55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888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5907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265772"/>
            <a:ext cx="29969460" cy="4595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93400" y="5828032"/>
            <a:ext cx="14699692"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4" name="Content Placeholder 3"/>
          <p:cNvSpPr>
            <a:spLocks noGrp="1"/>
          </p:cNvSpPr>
          <p:nvPr>
            <p:ph sz="half" idx="2"/>
          </p:nvPr>
        </p:nvSpPr>
        <p:spPr>
          <a:xfrm>
            <a:off x="2393400" y="8684260"/>
            <a:ext cx="14699692"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590772" y="5828032"/>
            <a:ext cx="14772086"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6" name="Content Placeholder 5"/>
          <p:cNvSpPr>
            <a:spLocks noGrp="1"/>
          </p:cNvSpPr>
          <p:nvPr>
            <p:ph sz="quarter" idx="4"/>
          </p:nvPr>
        </p:nvSpPr>
        <p:spPr>
          <a:xfrm>
            <a:off x="17590772" y="8684260"/>
            <a:ext cx="14772086"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Content Placeholder 2"/>
          <p:cNvSpPr>
            <a:spLocks noGrp="1"/>
          </p:cNvSpPr>
          <p:nvPr>
            <p:ph idx="1"/>
          </p:nvPr>
        </p:nvSpPr>
        <p:spPr>
          <a:xfrm>
            <a:off x="14772086" y="3423079"/>
            <a:ext cx="17590770" cy="16895233"/>
          </a:xfrm>
        </p:spPr>
        <p:txBody>
          <a:bodyPr/>
          <a:lstStyle>
            <a:lvl1pPr>
              <a:defRPr sz="11093"/>
            </a:lvl1pPr>
            <a:lvl2pPr>
              <a:defRPr sz="9707"/>
            </a:lvl2pPr>
            <a:lvl3pPr>
              <a:defRPr sz="8320"/>
            </a:lvl3pPr>
            <a:lvl4pPr>
              <a:defRPr sz="6933"/>
            </a:lvl4pPr>
            <a:lvl5pPr>
              <a:defRPr sz="6933"/>
            </a:lvl5pPr>
            <a:lvl6pPr>
              <a:defRPr sz="6933"/>
            </a:lvl6pPr>
            <a:lvl7pPr>
              <a:defRPr sz="6933"/>
            </a:lvl7pPr>
            <a:lvl8pPr>
              <a:defRPr sz="6933"/>
            </a:lvl8pPr>
            <a:lvl9pPr>
              <a:defRPr sz="6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Picture Placeholder 2"/>
          <p:cNvSpPr>
            <a:spLocks noGrp="1" noChangeAspect="1"/>
          </p:cNvSpPr>
          <p:nvPr>
            <p:ph type="pic" idx="1"/>
          </p:nvPr>
        </p:nvSpPr>
        <p:spPr>
          <a:xfrm>
            <a:off x="14772086" y="3423079"/>
            <a:ext cx="17590770" cy="16895233"/>
          </a:xfrm>
        </p:spPr>
        <p:txBody>
          <a:bodyPr anchor="t"/>
          <a:lstStyle>
            <a:lvl1pPr marL="0" indent="0">
              <a:buNone/>
              <a:defRPr sz="11093"/>
            </a:lvl1pPr>
            <a:lvl2pPr marL="1584975" indent="0">
              <a:buNone/>
              <a:defRPr sz="9707"/>
            </a:lvl2pPr>
            <a:lvl3pPr marL="3169950" indent="0">
              <a:buNone/>
              <a:defRPr sz="8320"/>
            </a:lvl3pPr>
            <a:lvl4pPr marL="4754926" indent="0">
              <a:buNone/>
              <a:defRPr sz="6933"/>
            </a:lvl4pPr>
            <a:lvl5pPr marL="6339901" indent="0">
              <a:buNone/>
              <a:defRPr sz="6933"/>
            </a:lvl5pPr>
            <a:lvl6pPr marL="7924876" indent="0">
              <a:buNone/>
              <a:defRPr sz="6933"/>
            </a:lvl6pPr>
            <a:lvl7pPr marL="9509851" indent="0">
              <a:buNone/>
              <a:defRPr sz="6933"/>
            </a:lvl7pPr>
            <a:lvl8pPr marL="11094827" indent="0">
              <a:buNone/>
              <a:defRPr sz="6933"/>
            </a:lvl8pPr>
            <a:lvl9pPr marL="12679802" indent="0">
              <a:buNone/>
              <a:defRPr sz="6933"/>
            </a:lvl9pPr>
          </a:lstStyle>
          <a:p>
            <a:r>
              <a:rPr lang="en-US" dirty="0"/>
              <a:t>Drag picture to placeholder or click icon to add</a:t>
            </a:r>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22/05/2020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265772"/>
            <a:ext cx="29969460" cy="4595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8870" y="6328834"/>
            <a:ext cx="29969460" cy="1508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8870" y="22035352"/>
            <a:ext cx="7818120" cy="1265767"/>
          </a:xfrm>
          <a:prstGeom prst="rect">
            <a:avLst/>
          </a:prstGeom>
        </p:spPr>
        <p:txBody>
          <a:bodyPr vert="horz" lIns="91440" tIns="45720" rIns="91440" bIns="45720" rtlCol="0" anchor="ctr"/>
          <a:lstStyle>
            <a:lvl1pPr algn="l">
              <a:defRPr sz="4160">
                <a:solidFill>
                  <a:schemeClr val="tx1">
                    <a:tint val="75000"/>
                  </a:schemeClr>
                </a:solidFill>
              </a:defRPr>
            </a:lvl1pPr>
          </a:lstStyle>
          <a:p>
            <a:fld id="{DB63AA71-EC35-1842-AFDC-A8E982FA0177}" type="datetimeFigureOut">
              <a:rPr lang="en-US" smtClean="0"/>
              <a:t>22/05/2020</a:t>
            </a:fld>
            <a:endParaRPr lang="en-US" dirty="0"/>
          </a:p>
        </p:txBody>
      </p:sp>
      <p:sp>
        <p:nvSpPr>
          <p:cNvPr id="5" name="Footer Placeholder 4"/>
          <p:cNvSpPr>
            <a:spLocks noGrp="1"/>
          </p:cNvSpPr>
          <p:nvPr>
            <p:ph type="ftr" sz="quarter" idx="3"/>
          </p:nvPr>
        </p:nvSpPr>
        <p:spPr>
          <a:xfrm>
            <a:off x="11510010" y="22035352"/>
            <a:ext cx="11727180" cy="1265767"/>
          </a:xfrm>
          <a:prstGeom prst="rect">
            <a:avLst/>
          </a:prstGeom>
        </p:spPr>
        <p:txBody>
          <a:bodyPr vert="horz" lIns="91440" tIns="45720" rIns="91440" bIns="45720" rtlCol="0" anchor="ctr"/>
          <a:lstStyle>
            <a:lvl1pPr algn="ctr">
              <a:defRPr sz="41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540210" y="22035352"/>
            <a:ext cx="7818120" cy="1265767"/>
          </a:xfrm>
          <a:prstGeom prst="rect">
            <a:avLst/>
          </a:prstGeom>
        </p:spPr>
        <p:txBody>
          <a:bodyPr vert="horz" lIns="91440" tIns="45720" rIns="91440" bIns="45720" rtlCol="0" anchor="ctr"/>
          <a:lstStyle>
            <a:lvl1pPr algn="r">
              <a:defRPr sz="4160">
                <a:solidFill>
                  <a:schemeClr val="tx1">
                    <a:tint val="75000"/>
                  </a:schemeClr>
                </a:solidFill>
              </a:defRPr>
            </a:lvl1pPr>
          </a:lstStyle>
          <a:p>
            <a:fld id="{A67F74AF-7FEA-BC42-ADC7-20F0E69B694F}" type="slidenum">
              <a:rPr lang="en-US" smtClean="0"/>
              <a:t>‹#›</a:t>
            </a:fld>
            <a:endParaRPr lang="en-US" dirty="0"/>
          </a:p>
        </p:txBody>
      </p:sp>
    </p:spTree>
    <p:extLst>
      <p:ext uri="{BB962C8B-B14F-4D97-AF65-F5344CB8AC3E}">
        <p14:creationId xmlns:p14="http://schemas.microsoft.com/office/powerpoint/2010/main" val="2004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69950" rtl="0" eaLnBrk="1" latinLnBrk="0" hangingPunct="1">
        <a:lnSpc>
          <a:spcPct val="90000"/>
        </a:lnSpc>
        <a:spcBef>
          <a:spcPct val="0"/>
        </a:spcBef>
        <a:buNone/>
        <a:defRPr sz="15253" kern="1200">
          <a:solidFill>
            <a:schemeClr val="tx1"/>
          </a:solidFill>
          <a:latin typeface="+mj-lt"/>
          <a:ea typeface="+mj-ea"/>
          <a:cs typeface="+mj-cs"/>
        </a:defRPr>
      </a:lvl1pPr>
    </p:titleStyle>
    <p:bodyStyle>
      <a:lvl1pPr marL="792488" indent="-792488" algn="l" defTabSz="3169950" rtl="0" eaLnBrk="1" latinLnBrk="0" hangingPunct="1">
        <a:lnSpc>
          <a:spcPct val="90000"/>
        </a:lnSpc>
        <a:spcBef>
          <a:spcPts val="3467"/>
        </a:spcBef>
        <a:buFont typeface="Arial" panose="020B0604020202020204" pitchFamily="34" charset="0"/>
        <a:buChar char="•"/>
        <a:defRPr sz="9707" kern="1200">
          <a:solidFill>
            <a:schemeClr val="tx1"/>
          </a:solidFill>
          <a:latin typeface="+mn-lt"/>
          <a:ea typeface="+mn-ea"/>
          <a:cs typeface="+mn-cs"/>
        </a:defRPr>
      </a:lvl1pPr>
      <a:lvl2pPr marL="2377463" indent="-792488" algn="l" defTabSz="3169950" rtl="0" eaLnBrk="1" latinLnBrk="0" hangingPunct="1">
        <a:lnSpc>
          <a:spcPct val="90000"/>
        </a:lnSpc>
        <a:spcBef>
          <a:spcPts val="1733"/>
        </a:spcBef>
        <a:buFont typeface="Arial" panose="020B0604020202020204" pitchFamily="34" charset="0"/>
        <a:buChar char="•"/>
        <a:defRPr sz="8320" kern="1200">
          <a:solidFill>
            <a:schemeClr val="tx1"/>
          </a:solidFill>
          <a:latin typeface="+mn-lt"/>
          <a:ea typeface="+mn-ea"/>
          <a:cs typeface="+mn-cs"/>
        </a:defRPr>
      </a:lvl2pPr>
      <a:lvl3pPr marL="3962438" indent="-792488" algn="l" defTabSz="3169950" rtl="0" eaLnBrk="1" latinLnBrk="0" hangingPunct="1">
        <a:lnSpc>
          <a:spcPct val="90000"/>
        </a:lnSpc>
        <a:spcBef>
          <a:spcPts val="1733"/>
        </a:spcBef>
        <a:buFont typeface="Arial" panose="020B0604020202020204" pitchFamily="34" charset="0"/>
        <a:buChar char="•"/>
        <a:defRPr sz="6933" kern="1200">
          <a:solidFill>
            <a:schemeClr val="tx1"/>
          </a:solidFill>
          <a:latin typeface="+mn-lt"/>
          <a:ea typeface="+mn-ea"/>
          <a:cs typeface="+mn-cs"/>
        </a:defRPr>
      </a:lvl3pPr>
      <a:lvl4pPr marL="5547413"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4pPr>
      <a:lvl5pPr marL="713238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5pPr>
      <a:lvl6pPr marL="871736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6pPr>
      <a:lvl7pPr marL="1030233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7pPr>
      <a:lvl8pPr marL="1188731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8pPr>
      <a:lvl9pPr marL="13472290"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9pPr>
    </p:bodyStyle>
    <p:otherStyle>
      <a:defPPr>
        <a:defRPr lang="en-US"/>
      </a:defPPr>
      <a:lvl1pPr marL="0" algn="l" defTabSz="3169950" rtl="0" eaLnBrk="1" latinLnBrk="0" hangingPunct="1">
        <a:defRPr sz="6240" kern="1200">
          <a:solidFill>
            <a:schemeClr val="tx1"/>
          </a:solidFill>
          <a:latin typeface="+mn-lt"/>
          <a:ea typeface="+mn-ea"/>
          <a:cs typeface="+mn-cs"/>
        </a:defRPr>
      </a:lvl1pPr>
      <a:lvl2pPr marL="1584975" algn="l" defTabSz="3169950" rtl="0" eaLnBrk="1" latinLnBrk="0" hangingPunct="1">
        <a:defRPr sz="6240" kern="1200">
          <a:solidFill>
            <a:schemeClr val="tx1"/>
          </a:solidFill>
          <a:latin typeface="+mn-lt"/>
          <a:ea typeface="+mn-ea"/>
          <a:cs typeface="+mn-cs"/>
        </a:defRPr>
      </a:lvl2pPr>
      <a:lvl3pPr marL="3169950" algn="l" defTabSz="3169950" rtl="0" eaLnBrk="1" latinLnBrk="0" hangingPunct="1">
        <a:defRPr sz="6240" kern="1200">
          <a:solidFill>
            <a:schemeClr val="tx1"/>
          </a:solidFill>
          <a:latin typeface="+mn-lt"/>
          <a:ea typeface="+mn-ea"/>
          <a:cs typeface="+mn-cs"/>
        </a:defRPr>
      </a:lvl3pPr>
      <a:lvl4pPr marL="4754926" algn="l" defTabSz="3169950" rtl="0" eaLnBrk="1" latinLnBrk="0" hangingPunct="1">
        <a:defRPr sz="6240" kern="1200">
          <a:solidFill>
            <a:schemeClr val="tx1"/>
          </a:solidFill>
          <a:latin typeface="+mn-lt"/>
          <a:ea typeface="+mn-ea"/>
          <a:cs typeface="+mn-cs"/>
        </a:defRPr>
      </a:lvl4pPr>
      <a:lvl5pPr marL="6339901" algn="l" defTabSz="3169950" rtl="0" eaLnBrk="1" latinLnBrk="0" hangingPunct="1">
        <a:defRPr sz="6240" kern="1200">
          <a:solidFill>
            <a:schemeClr val="tx1"/>
          </a:solidFill>
          <a:latin typeface="+mn-lt"/>
          <a:ea typeface="+mn-ea"/>
          <a:cs typeface="+mn-cs"/>
        </a:defRPr>
      </a:lvl5pPr>
      <a:lvl6pPr marL="7924876" algn="l" defTabSz="3169950" rtl="0" eaLnBrk="1" latinLnBrk="0" hangingPunct="1">
        <a:defRPr sz="6240" kern="1200">
          <a:solidFill>
            <a:schemeClr val="tx1"/>
          </a:solidFill>
          <a:latin typeface="+mn-lt"/>
          <a:ea typeface="+mn-ea"/>
          <a:cs typeface="+mn-cs"/>
        </a:defRPr>
      </a:lvl6pPr>
      <a:lvl7pPr marL="9509851" algn="l" defTabSz="3169950" rtl="0" eaLnBrk="1" latinLnBrk="0" hangingPunct="1">
        <a:defRPr sz="6240" kern="1200">
          <a:solidFill>
            <a:schemeClr val="tx1"/>
          </a:solidFill>
          <a:latin typeface="+mn-lt"/>
          <a:ea typeface="+mn-ea"/>
          <a:cs typeface="+mn-cs"/>
        </a:defRPr>
      </a:lvl7pPr>
      <a:lvl8pPr marL="11094827" algn="l" defTabSz="3169950" rtl="0" eaLnBrk="1" latinLnBrk="0" hangingPunct="1">
        <a:defRPr sz="6240" kern="1200">
          <a:solidFill>
            <a:schemeClr val="tx1"/>
          </a:solidFill>
          <a:latin typeface="+mn-lt"/>
          <a:ea typeface="+mn-ea"/>
          <a:cs typeface="+mn-cs"/>
        </a:defRPr>
      </a:lvl8pPr>
      <a:lvl9pPr marL="12679802" algn="l" defTabSz="3169950" rtl="0" eaLnBrk="1" latinLnBrk="0" hangingPunct="1">
        <a:defRPr sz="6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tif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045847" y="28397414"/>
            <a:ext cx="12674312" cy="10293858"/>
          </a:xfrm>
          <a:prstGeom prst="rect">
            <a:avLst/>
          </a:prstGeom>
        </p:spPr>
      </p:pic>
      <p:sp>
        <p:nvSpPr>
          <p:cNvPr id="15" name="TextBox 14"/>
          <p:cNvSpPr txBox="1"/>
          <p:nvPr/>
        </p:nvSpPr>
        <p:spPr>
          <a:xfrm>
            <a:off x="8038012" y="150714"/>
            <a:ext cx="18731488" cy="2585323"/>
          </a:xfrm>
          <a:prstGeom prst="rect">
            <a:avLst/>
          </a:prstGeom>
          <a:noFill/>
          <a:ln>
            <a:solidFill>
              <a:srgbClr val="94A3D4"/>
            </a:solidFill>
          </a:ln>
        </p:spPr>
        <p:txBody>
          <a:bodyPr wrap="square" rtlCol="0">
            <a:spAutoFit/>
          </a:bodyPr>
          <a:lstStyle/>
          <a:p>
            <a:pPr algn="ctr"/>
            <a:r>
              <a:rPr lang="en-US" sz="5400" b="1" dirty="0">
                <a:solidFill>
                  <a:srgbClr val="94A3D4"/>
                </a:solidFill>
                <a:latin typeface="Arial" charset="0"/>
                <a:ea typeface="Arial" charset="0"/>
                <a:cs typeface="Arial" charset="0"/>
              </a:rPr>
              <a:t>Enabling climate change adaptation for communities in East Africa through adaptation assessments and capacity building</a:t>
            </a:r>
          </a:p>
        </p:txBody>
      </p:sp>
      <p:sp>
        <p:nvSpPr>
          <p:cNvPr id="34" name="TextBox 33"/>
          <p:cNvSpPr txBox="1"/>
          <p:nvPr/>
        </p:nvSpPr>
        <p:spPr>
          <a:xfrm>
            <a:off x="517874" y="4567157"/>
            <a:ext cx="10945368" cy="3383280"/>
          </a:xfrm>
          <a:prstGeom prst="rect">
            <a:avLst/>
          </a:prstGeom>
          <a:noFill/>
          <a:ln>
            <a:solidFill>
              <a:srgbClr val="94A3D4"/>
            </a:solidFill>
          </a:ln>
        </p:spPr>
        <p:txBody>
          <a:bodyPr wrap="square" rtlCol="0">
            <a:spAutoFit/>
          </a:bodyPr>
          <a:lstStyle/>
          <a:p>
            <a:pPr algn="ctr">
              <a:lnSpc>
                <a:spcPct val="150000"/>
              </a:lnSpc>
            </a:pPr>
            <a:r>
              <a:rPr lang="en-US" sz="3600" b="1" dirty="0">
                <a:solidFill>
                  <a:srgbClr val="94A3D4"/>
                </a:solidFill>
                <a:latin typeface="Arial" charset="0"/>
                <a:ea typeface="Arial" charset="0"/>
                <a:cs typeface="Arial" charset="0"/>
              </a:rPr>
              <a:t>Problem specification</a:t>
            </a:r>
          </a:p>
          <a:p>
            <a:pPr marL="133350" lvl="1" algn="just"/>
            <a:r>
              <a:rPr lang="en-US" sz="2000" dirty="0">
                <a:latin typeface="Arial" charset="0"/>
                <a:ea typeface="Arial" charset="0"/>
                <a:cs typeface="Arial" charset="0"/>
              </a:rPr>
              <a:t>Climate variability and change in the rangelands of Kenya and in major river basins in Tanzania is likely to significantly alter the functioning of the rangelands and their ability to support community livelihoods and biodiversity as well as the availability and quality of surface and groundwater resources. Vulnerability assessments have principally focused on assessing social vulnerability. Limited work has been carried out to understand the spatial exposure and sensitivity of differing ecosystems and communities to climate variability, their capacity and the ability of key institutions to anticipate, reduce, withstand and respond to climate-related impacts. </a:t>
            </a:r>
            <a:endParaRPr lang="en-US" sz="2400" dirty="0">
              <a:latin typeface="Arial" charset="0"/>
              <a:ea typeface="Arial" charset="0"/>
              <a:cs typeface="Arial" charset="0"/>
            </a:endParaRPr>
          </a:p>
        </p:txBody>
      </p:sp>
      <p:sp>
        <p:nvSpPr>
          <p:cNvPr id="44" name="TextBox 43"/>
          <p:cNvSpPr txBox="1"/>
          <p:nvPr/>
        </p:nvSpPr>
        <p:spPr>
          <a:xfrm>
            <a:off x="517874" y="8194644"/>
            <a:ext cx="10945368" cy="2154436"/>
          </a:xfrm>
          <a:prstGeom prst="rect">
            <a:avLst/>
          </a:prstGeom>
          <a:noFill/>
          <a:ln>
            <a:solidFill>
              <a:srgbClr val="94A3D4"/>
            </a:solidFill>
          </a:ln>
        </p:spPr>
        <p:txBody>
          <a:bodyPr wrap="square" rtlCol="0">
            <a:spAutoFit/>
          </a:bodyPr>
          <a:lstStyle/>
          <a:p>
            <a:pPr algn="ctr">
              <a:lnSpc>
                <a:spcPct val="150000"/>
              </a:lnSpc>
            </a:pPr>
            <a:r>
              <a:rPr lang="en-US" sz="3600" b="1" dirty="0">
                <a:solidFill>
                  <a:srgbClr val="94A3D4"/>
                </a:solidFill>
                <a:latin typeface="Arial" charset="0"/>
                <a:ea typeface="Arial" charset="0"/>
                <a:cs typeface="Arial" charset="0"/>
              </a:rPr>
              <a:t>Goal</a:t>
            </a:r>
          </a:p>
          <a:p>
            <a:pPr marL="177800" lvl="1" indent="-44450" algn="just"/>
            <a:r>
              <a:rPr lang="en-US" sz="2000" dirty="0">
                <a:latin typeface="Arial" charset="0"/>
                <a:ea typeface="Arial" charset="0"/>
                <a:cs typeface="Arial" charset="0"/>
              </a:rPr>
              <a:t>The overarching goal of this service is to work with co-implementing partners and decision makers in Tanzania and Kenya to apply and integrate climate exposure and vulnerability information in the development and application of resilience measures and strategies to reduce water risks, resource use conflicts, ecosystem degradation and loss of livelihoods.</a:t>
            </a:r>
            <a:endParaRPr lang="en-US" sz="1100" dirty="0"/>
          </a:p>
        </p:txBody>
      </p:sp>
      <p:sp>
        <p:nvSpPr>
          <p:cNvPr id="47" name="TextBox 46"/>
          <p:cNvSpPr txBox="1"/>
          <p:nvPr/>
        </p:nvSpPr>
        <p:spPr>
          <a:xfrm>
            <a:off x="517874" y="10848016"/>
            <a:ext cx="10945368" cy="2769989"/>
          </a:xfrm>
          <a:prstGeom prst="rect">
            <a:avLst/>
          </a:prstGeom>
          <a:noFill/>
          <a:ln>
            <a:solidFill>
              <a:srgbClr val="94A3D4"/>
            </a:solidFill>
          </a:ln>
        </p:spPr>
        <p:txBody>
          <a:bodyPr wrap="square" rtlCol="0">
            <a:spAutoFit/>
          </a:bodyPr>
          <a:lstStyle/>
          <a:p>
            <a:pPr algn="ctr">
              <a:lnSpc>
                <a:spcPct val="150000"/>
              </a:lnSpc>
            </a:pPr>
            <a:r>
              <a:rPr lang="en-US" sz="3600" b="1" dirty="0">
                <a:solidFill>
                  <a:srgbClr val="94A3D4"/>
                </a:solidFill>
                <a:latin typeface="Arial" charset="0"/>
                <a:ea typeface="Arial" charset="0"/>
                <a:cs typeface="Arial" charset="0"/>
              </a:rPr>
              <a:t>Key stakeholders</a:t>
            </a:r>
          </a:p>
          <a:p>
            <a:pPr marL="1403350" lvl="1" indent="-785813"/>
            <a:r>
              <a:rPr lang="en-US" sz="2000" b="1" dirty="0">
                <a:latin typeface="Arial" charset="0"/>
                <a:ea typeface="Arial" charset="0"/>
                <a:cs typeface="Arial" charset="0"/>
              </a:rPr>
              <a:t>Decision makers: </a:t>
            </a:r>
            <a:r>
              <a:rPr lang="en-US" sz="2000" dirty="0">
                <a:latin typeface="Arial" charset="0"/>
                <a:ea typeface="Arial" charset="0"/>
                <a:cs typeface="Arial" charset="0"/>
              </a:rPr>
              <a:t>NRT Conservancies managers, grazing coordinators, Wami-Ruvu, Rufiji and Mara River basin water boards, government ministries </a:t>
            </a:r>
          </a:p>
          <a:p>
            <a:pPr marL="1403350" lvl="1" indent="-785813"/>
            <a:r>
              <a:rPr lang="en-US" sz="2000" b="1" dirty="0">
                <a:latin typeface="Arial" charset="0"/>
                <a:ea typeface="Arial" charset="0"/>
                <a:cs typeface="Arial" charset="0"/>
              </a:rPr>
              <a:t>Users:</a:t>
            </a:r>
            <a:r>
              <a:rPr lang="en-US" sz="2000" dirty="0">
                <a:latin typeface="Arial" charset="0"/>
                <a:ea typeface="Arial" charset="0"/>
                <a:cs typeface="Arial" charset="0"/>
              </a:rPr>
              <a:t> Meteorological services, water and irrigation agencies, basin water offices</a:t>
            </a:r>
          </a:p>
          <a:p>
            <a:pPr marL="1403350" lvl="1" indent="-785813"/>
            <a:r>
              <a:rPr lang="en-US" sz="2000" b="1" dirty="0">
                <a:latin typeface="Arial" charset="0"/>
                <a:ea typeface="Arial" charset="0"/>
                <a:cs typeface="Arial" charset="0"/>
              </a:rPr>
              <a:t>Beneficiaries:</a:t>
            </a:r>
            <a:r>
              <a:rPr lang="en-US" sz="2000" dirty="0">
                <a:latin typeface="Arial" charset="0"/>
                <a:ea typeface="Arial" charset="0"/>
                <a:cs typeface="Arial" charset="0"/>
              </a:rPr>
              <a:t> Pastoralists, and basin water user groups (farmers, fishers, power generators, communities)</a:t>
            </a:r>
          </a:p>
          <a:p>
            <a:pPr marL="1403350" lvl="1" indent="-785813"/>
            <a:r>
              <a:rPr lang="en-US" sz="2000" b="1" dirty="0">
                <a:latin typeface="Arial" charset="0"/>
                <a:ea typeface="Arial" charset="0"/>
                <a:cs typeface="Arial" charset="0"/>
              </a:rPr>
              <a:t>Special audiences: </a:t>
            </a:r>
            <a:r>
              <a:rPr lang="en-US" sz="2000" dirty="0">
                <a:latin typeface="Arial" charset="0"/>
                <a:ea typeface="Arial" charset="0"/>
                <a:cs typeface="Arial" charset="0"/>
              </a:rPr>
              <a:t>Women and girls, marginalized pastoral communities</a:t>
            </a:r>
            <a:endParaRPr lang="en-US" sz="2000" dirty="0"/>
          </a:p>
        </p:txBody>
      </p:sp>
      <p:sp>
        <p:nvSpPr>
          <p:cNvPr id="55" name="TextBox 54"/>
          <p:cNvSpPr txBox="1">
            <a:spLocks/>
          </p:cNvSpPr>
          <p:nvPr/>
        </p:nvSpPr>
        <p:spPr>
          <a:xfrm>
            <a:off x="23283961" y="15249318"/>
            <a:ext cx="10917936" cy="6217920"/>
          </a:xfrm>
          <a:prstGeom prst="rect">
            <a:avLst/>
          </a:prstGeom>
          <a:noFill/>
          <a:ln>
            <a:solidFill>
              <a:srgbClr val="94A3D4"/>
            </a:solidFill>
          </a:ln>
        </p:spPr>
        <p:txBody>
          <a:bodyPr wrap="square" rtlCol="0">
            <a:spAutoFit/>
          </a:bodyPr>
          <a:lstStyle/>
          <a:p>
            <a:pPr algn="ctr">
              <a:lnSpc>
                <a:spcPct val="150000"/>
              </a:lnSpc>
            </a:pPr>
            <a:r>
              <a:rPr lang="is-IS" sz="3600" b="1">
                <a:solidFill>
                  <a:srgbClr val="94A3D4"/>
                </a:solidFill>
                <a:latin typeface="Arial" charset="0"/>
                <a:ea typeface="Arial" charset="0"/>
                <a:cs typeface="Arial" charset="0"/>
              </a:rPr>
              <a:t>Immediate Next Steps</a:t>
            </a:r>
          </a:p>
          <a:p>
            <a:pPr marL="342900" indent="-342900">
              <a:buFont typeface="Arial" panose="020B0604020202020204" pitchFamily="34" charset="0"/>
              <a:buChar char="•"/>
            </a:pPr>
            <a:r>
              <a:rPr lang="is-IS" sz="2000">
                <a:latin typeface="Arial" charset="0"/>
                <a:cs typeface="Arial" charset="0"/>
              </a:rPr>
              <a:t>Developing a framework to expand the capabilities of the VI mapping tool to incorporate community adaptation perceptions</a:t>
            </a:r>
          </a:p>
          <a:p>
            <a:pPr marL="342900" indent="-342900">
              <a:buFont typeface="Arial" panose="020B0604020202020204" pitchFamily="34" charset="0"/>
              <a:buChar char="•"/>
            </a:pPr>
            <a:r>
              <a:rPr lang="is-IS" sz="2000">
                <a:latin typeface="Arial" charset="0"/>
                <a:cs typeface="Arial" charset="0"/>
              </a:rPr>
              <a:t>Consultations with FAO and UCSB on follow up training for agrometeorological officers</a:t>
            </a:r>
            <a:br>
              <a:rPr lang="is-IS" sz="2000">
                <a:latin typeface="Arial" charset="0"/>
                <a:cs typeface="Arial" charset="0"/>
              </a:rPr>
            </a:br>
            <a:r>
              <a:rPr lang="is-IS" sz="2000">
                <a:latin typeface="Arial" charset="0"/>
                <a:cs typeface="Arial" charset="0"/>
              </a:rPr>
              <a:t>in Tanzania</a:t>
            </a:r>
            <a:br>
              <a:rPr lang="is-IS" sz="2000">
                <a:latin typeface="Arial" charset="0"/>
                <a:cs typeface="Arial" charset="0"/>
              </a:rPr>
            </a:br>
            <a:r>
              <a:rPr lang="is-IS" sz="2000">
                <a:latin typeface="Arial" charset="0"/>
                <a:cs typeface="Arial" charset="0"/>
              </a:rPr>
              <a:t>	</a:t>
            </a:r>
            <a:r>
              <a:rPr lang="en-US" sz="3600" b="1" dirty="0">
                <a:solidFill>
                  <a:srgbClr val="94A3D4"/>
                </a:solidFill>
                <a:latin typeface="Arial" charset="0"/>
                <a:ea typeface="Arial" charset="0"/>
                <a:cs typeface="Arial" charset="0"/>
              </a:rPr>
              <a:t>	     Looking forward</a:t>
            </a:r>
          </a:p>
          <a:p>
            <a:pPr>
              <a:lnSpc>
                <a:spcPct val="150000"/>
              </a:lnSpc>
            </a:pPr>
            <a:endParaRPr lang="en-US" sz="3600" b="1" dirty="0">
              <a:solidFill>
                <a:srgbClr val="94A3D4"/>
              </a:solidFill>
              <a:latin typeface="Arial" charset="0"/>
              <a:ea typeface="Arial" charset="0"/>
              <a:cs typeface="Arial" charset="0"/>
            </a:endParaRPr>
          </a:p>
          <a:p>
            <a:pPr algn="ctr">
              <a:lnSpc>
                <a:spcPct val="150000"/>
              </a:lnSpc>
            </a:pPr>
            <a:endParaRPr lang="en-US" sz="3600" b="1" dirty="0">
              <a:solidFill>
                <a:srgbClr val="94A3D4"/>
              </a:solidFill>
              <a:latin typeface="Arial" charset="0"/>
              <a:ea typeface="Arial" charset="0"/>
              <a:cs typeface="Arial" charset="0"/>
            </a:endParaRPr>
          </a:p>
          <a:p>
            <a:pPr algn="ctr">
              <a:lnSpc>
                <a:spcPct val="150000"/>
              </a:lnSpc>
            </a:pPr>
            <a:endParaRPr lang="en-US" sz="3600" b="1" dirty="0">
              <a:solidFill>
                <a:srgbClr val="94A3D4"/>
              </a:solidFill>
              <a:latin typeface="Arial" charset="0"/>
              <a:ea typeface="Arial" charset="0"/>
              <a:cs typeface="Arial" charset="0"/>
            </a:endParaRPr>
          </a:p>
          <a:p>
            <a:pPr algn="ctr">
              <a:lnSpc>
                <a:spcPct val="150000"/>
              </a:lnSpc>
            </a:pPr>
            <a:endParaRPr lang="en-US" sz="3600" b="1" dirty="0">
              <a:solidFill>
                <a:srgbClr val="94A3D4"/>
              </a:solidFill>
              <a:latin typeface="Arial" charset="0"/>
              <a:ea typeface="Arial" charset="0"/>
              <a:cs typeface="Arial" charset="0"/>
            </a:endParaRPr>
          </a:p>
          <a:p>
            <a:pPr algn="ctr"/>
            <a:endParaRPr 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64" name="Pentagon 63">
            <a:extLst>
              <a:ext uri="{FF2B5EF4-FFF2-40B4-BE49-F238E27FC236}">
                <a16:creationId xmlns:a16="http://schemas.microsoft.com/office/drawing/2014/main" xmlns="" id="{1CA34D25-0543-884A-85DB-A47015707E6F}"/>
              </a:ext>
            </a:extLst>
          </p:cNvPr>
          <p:cNvSpPr/>
          <p:nvPr/>
        </p:nvSpPr>
        <p:spPr>
          <a:xfrm>
            <a:off x="3113910" y="3569680"/>
            <a:ext cx="27432000" cy="320040"/>
          </a:xfrm>
          <a:prstGeom prst="homePlate">
            <a:avLst/>
          </a:prstGeom>
          <a:solidFill>
            <a:srgbClr val="94A3D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xmlns="" id="{60DF5A39-F037-0A4E-9E6A-8D8B32E04586}"/>
              </a:ext>
            </a:extLst>
          </p:cNvPr>
          <p:cNvSpPr txBox="1"/>
          <p:nvPr/>
        </p:nvSpPr>
        <p:spPr>
          <a:xfrm>
            <a:off x="1588168" y="4060746"/>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Needs Assessment</a:t>
            </a:r>
          </a:p>
        </p:txBody>
      </p:sp>
      <p:sp>
        <p:nvSpPr>
          <p:cNvPr id="66" name="TextBox 65">
            <a:extLst>
              <a:ext uri="{FF2B5EF4-FFF2-40B4-BE49-F238E27FC236}">
                <a16:creationId xmlns:a16="http://schemas.microsoft.com/office/drawing/2014/main" xmlns="" id="{A984C615-75E3-EE4C-BFBF-C0232B640E89}"/>
              </a:ext>
            </a:extLst>
          </p:cNvPr>
          <p:cNvSpPr txBox="1"/>
          <p:nvPr/>
        </p:nvSpPr>
        <p:spPr>
          <a:xfrm>
            <a:off x="4389751" y="2994677"/>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Consultations</a:t>
            </a:r>
          </a:p>
        </p:txBody>
      </p:sp>
      <p:sp>
        <p:nvSpPr>
          <p:cNvPr id="67" name="TextBox 66">
            <a:extLst>
              <a:ext uri="{FF2B5EF4-FFF2-40B4-BE49-F238E27FC236}">
                <a16:creationId xmlns:a16="http://schemas.microsoft.com/office/drawing/2014/main" xmlns="" id="{3D79791A-82FE-BC4F-B77B-637EAC4A9391}"/>
              </a:ext>
            </a:extLst>
          </p:cNvPr>
          <p:cNvSpPr txBox="1"/>
          <p:nvPr/>
        </p:nvSpPr>
        <p:spPr>
          <a:xfrm>
            <a:off x="4242024" y="4063171"/>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Stakeholder Mapping</a:t>
            </a:r>
          </a:p>
        </p:txBody>
      </p:sp>
      <p:sp>
        <p:nvSpPr>
          <p:cNvPr id="68" name="Rectangle 67">
            <a:extLst>
              <a:ext uri="{FF2B5EF4-FFF2-40B4-BE49-F238E27FC236}">
                <a16:creationId xmlns:a16="http://schemas.microsoft.com/office/drawing/2014/main" xmlns="" id="{723D0186-92B2-064E-BA83-CE1BD1B8AA1A}"/>
              </a:ext>
            </a:extLst>
          </p:cNvPr>
          <p:cNvSpPr/>
          <p:nvPr/>
        </p:nvSpPr>
        <p:spPr>
          <a:xfrm>
            <a:off x="3094667" y="3329318"/>
            <a:ext cx="45719" cy="685800"/>
          </a:xfrm>
          <a:prstGeom prst="rect">
            <a:avLst/>
          </a:prstGeom>
          <a:solidFill>
            <a:srgbClr val="94A3D4"/>
          </a:solidFill>
          <a:ln>
            <a:solidFill>
              <a:srgbClr val="94A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xmlns="" id="{A5DDCFCC-2790-854F-94C5-70E8319503CF}"/>
              </a:ext>
            </a:extLst>
          </p:cNvPr>
          <p:cNvSpPr txBox="1"/>
          <p:nvPr/>
        </p:nvSpPr>
        <p:spPr>
          <a:xfrm>
            <a:off x="6900165" y="4063171"/>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Service Planning Dev.</a:t>
            </a:r>
          </a:p>
        </p:txBody>
      </p:sp>
      <p:sp>
        <p:nvSpPr>
          <p:cNvPr id="70" name="TextBox 69">
            <a:extLst>
              <a:ext uri="{FF2B5EF4-FFF2-40B4-BE49-F238E27FC236}">
                <a16:creationId xmlns:a16="http://schemas.microsoft.com/office/drawing/2014/main" xmlns="" id="{76B24FFE-0E11-2844-A72D-AF1F63854730}"/>
              </a:ext>
            </a:extLst>
          </p:cNvPr>
          <p:cNvSpPr txBox="1"/>
          <p:nvPr/>
        </p:nvSpPr>
        <p:spPr>
          <a:xfrm>
            <a:off x="9947031" y="2980501"/>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Fieldwork</a:t>
            </a:r>
          </a:p>
        </p:txBody>
      </p:sp>
      <p:sp>
        <p:nvSpPr>
          <p:cNvPr id="71" name="TextBox 70">
            <a:extLst>
              <a:ext uri="{FF2B5EF4-FFF2-40B4-BE49-F238E27FC236}">
                <a16:creationId xmlns:a16="http://schemas.microsoft.com/office/drawing/2014/main" xmlns="" id="{0868FF70-2DF9-0F46-B2BB-E8AD7BCB65DD}"/>
              </a:ext>
            </a:extLst>
          </p:cNvPr>
          <p:cNvSpPr txBox="1"/>
          <p:nvPr/>
        </p:nvSpPr>
        <p:spPr>
          <a:xfrm>
            <a:off x="14047557" y="2956259"/>
            <a:ext cx="183369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Beta Testing</a:t>
            </a:r>
          </a:p>
        </p:txBody>
      </p:sp>
      <p:sp>
        <p:nvSpPr>
          <p:cNvPr id="72" name="TextBox 71">
            <a:extLst>
              <a:ext uri="{FF2B5EF4-FFF2-40B4-BE49-F238E27FC236}">
                <a16:creationId xmlns:a16="http://schemas.microsoft.com/office/drawing/2014/main" xmlns="" id="{60BC51B8-6BDC-DC47-9CC5-B0622D1E2E53}"/>
              </a:ext>
            </a:extLst>
          </p:cNvPr>
          <p:cNvSpPr txBox="1"/>
          <p:nvPr/>
        </p:nvSpPr>
        <p:spPr>
          <a:xfrm>
            <a:off x="9906365" y="4043025"/>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Consultation/Needs Assess.</a:t>
            </a:r>
          </a:p>
        </p:txBody>
      </p:sp>
      <p:sp>
        <p:nvSpPr>
          <p:cNvPr id="74" name="TextBox 73">
            <a:extLst>
              <a:ext uri="{FF2B5EF4-FFF2-40B4-BE49-F238E27FC236}">
                <a16:creationId xmlns:a16="http://schemas.microsoft.com/office/drawing/2014/main" xmlns="" id="{EF21F2EE-43B7-E345-A3C6-0F09E3B7B18E}"/>
              </a:ext>
            </a:extLst>
          </p:cNvPr>
          <p:cNvSpPr txBox="1"/>
          <p:nvPr/>
        </p:nvSpPr>
        <p:spPr>
          <a:xfrm>
            <a:off x="14521416" y="3975114"/>
            <a:ext cx="324288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Vulnerability hotspot maps</a:t>
            </a:r>
          </a:p>
        </p:txBody>
      </p:sp>
      <p:sp>
        <p:nvSpPr>
          <p:cNvPr id="75" name="Pentagon 74">
            <a:extLst>
              <a:ext uri="{FF2B5EF4-FFF2-40B4-BE49-F238E27FC236}">
                <a16:creationId xmlns:a16="http://schemas.microsoft.com/office/drawing/2014/main" xmlns="" id="{11B47418-E86C-744E-9B08-072E5CE82334}"/>
              </a:ext>
            </a:extLst>
          </p:cNvPr>
          <p:cNvSpPr/>
          <p:nvPr/>
        </p:nvSpPr>
        <p:spPr>
          <a:xfrm>
            <a:off x="3164710" y="3630168"/>
            <a:ext cx="20749390" cy="122248"/>
          </a:xfrm>
          <a:prstGeom prst="homePlate">
            <a:avLst/>
          </a:prstGeom>
          <a:solidFill>
            <a:srgbClr val="8999C9"/>
          </a:solidFill>
          <a:ln>
            <a:solidFill>
              <a:srgbClr val="94A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riangle 76">
            <a:extLst>
              <a:ext uri="{FF2B5EF4-FFF2-40B4-BE49-F238E27FC236}">
                <a16:creationId xmlns:a16="http://schemas.microsoft.com/office/drawing/2014/main" xmlns="" id="{C44DEAFF-9953-3845-9412-F0ADCAD37826}"/>
              </a:ext>
            </a:extLst>
          </p:cNvPr>
          <p:cNvSpPr/>
          <p:nvPr/>
        </p:nvSpPr>
        <p:spPr>
          <a:xfrm>
            <a:off x="3958623" y="3751333"/>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iangle 77">
            <a:extLst>
              <a:ext uri="{FF2B5EF4-FFF2-40B4-BE49-F238E27FC236}">
                <a16:creationId xmlns:a16="http://schemas.microsoft.com/office/drawing/2014/main" xmlns="" id="{2326CBBD-9F9E-9140-B9CB-F34218F89F68}"/>
              </a:ext>
            </a:extLst>
          </p:cNvPr>
          <p:cNvSpPr/>
          <p:nvPr/>
        </p:nvSpPr>
        <p:spPr>
          <a:xfrm>
            <a:off x="5837876" y="3707177"/>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iangle 78">
            <a:extLst>
              <a:ext uri="{FF2B5EF4-FFF2-40B4-BE49-F238E27FC236}">
                <a16:creationId xmlns:a16="http://schemas.microsoft.com/office/drawing/2014/main" xmlns="" id="{533DE572-69B3-D040-B7FE-137E4DE8402F}"/>
              </a:ext>
            </a:extLst>
          </p:cNvPr>
          <p:cNvSpPr/>
          <p:nvPr/>
        </p:nvSpPr>
        <p:spPr>
          <a:xfrm>
            <a:off x="8894165" y="3686418"/>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xmlns="" id="{959CF29F-CCD6-6245-83DD-CAAF23351E29}"/>
              </a:ext>
            </a:extLst>
          </p:cNvPr>
          <p:cNvSpPr/>
          <p:nvPr/>
        </p:nvSpPr>
        <p:spPr>
          <a:xfrm flipV="1">
            <a:off x="5960076" y="3412779"/>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iangle 80">
            <a:extLst>
              <a:ext uri="{FF2B5EF4-FFF2-40B4-BE49-F238E27FC236}">
                <a16:creationId xmlns:a16="http://schemas.microsoft.com/office/drawing/2014/main" xmlns="" id="{D5A0DEC6-43B4-8349-A985-91A69198A783}"/>
              </a:ext>
            </a:extLst>
          </p:cNvPr>
          <p:cNvSpPr/>
          <p:nvPr/>
        </p:nvSpPr>
        <p:spPr>
          <a:xfrm flipV="1">
            <a:off x="10408028" y="3437589"/>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iangle 81">
            <a:extLst>
              <a:ext uri="{FF2B5EF4-FFF2-40B4-BE49-F238E27FC236}">
                <a16:creationId xmlns:a16="http://schemas.microsoft.com/office/drawing/2014/main" xmlns="" id="{6341BC7D-EA9F-0249-AFBC-F3567A4DE6AC}"/>
              </a:ext>
            </a:extLst>
          </p:cNvPr>
          <p:cNvSpPr/>
          <p:nvPr/>
        </p:nvSpPr>
        <p:spPr>
          <a:xfrm flipV="1">
            <a:off x="12091515" y="3419869"/>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iangle 82">
            <a:extLst>
              <a:ext uri="{FF2B5EF4-FFF2-40B4-BE49-F238E27FC236}">
                <a16:creationId xmlns:a16="http://schemas.microsoft.com/office/drawing/2014/main" xmlns="" id="{442455C5-4706-B445-BB83-2B46346957E3}"/>
              </a:ext>
            </a:extLst>
          </p:cNvPr>
          <p:cNvSpPr/>
          <p:nvPr/>
        </p:nvSpPr>
        <p:spPr>
          <a:xfrm flipV="1">
            <a:off x="14668139" y="3402149"/>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iangle 83">
            <a:extLst>
              <a:ext uri="{FF2B5EF4-FFF2-40B4-BE49-F238E27FC236}">
                <a16:creationId xmlns:a16="http://schemas.microsoft.com/office/drawing/2014/main" xmlns="" id="{4AE9C16A-37CE-1645-8772-FF058BA8DCDE}"/>
              </a:ext>
            </a:extLst>
          </p:cNvPr>
          <p:cNvSpPr/>
          <p:nvPr/>
        </p:nvSpPr>
        <p:spPr>
          <a:xfrm>
            <a:off x="11447484" y="3691082"/>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riangle 85">
            <a:extLst>
              <a:ext uri="{FF2B5EF4-FFF2-40B4-BE49-F238E27FC236}">
                <a16:creationId xmlns:a16="http://schemas.microsoft.com/office/drawing/2014/main" xmlns="" id="{DE5D59AB-FDB0-A247-8610-6689AD4C6FE7}"/>
              </a:ext>
            </a:extLst>
          </p:cNvPr>
          <p:cNvSpPr/>
          <p:nvPr/>
        </p:nvSpPr>
        <p:spPr>
          <a:xfrm>
            <a:off x="15789111" y="3673362"/>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xmlns="" id="{76EA670F-74AA-774B-917B-BDC2274562D5}"/>
              </a:ext>
            </a:extLst>
          </p:cNvPr>
          <p:cNvSpPr txBox="1"/>
          <p:nvPr/>
        </p:nvSpPr>
        <p:spPr>
          <a:xfrm>
            <a:off x="8263544" y="2976956"/>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Training</a:t>
            </a:r>
          </a:p>
        </p:txBody>
      </p:sp>
      <p:sp>
        <p:nvSpPr>
          <p:cNvPr id="52" name="TextBox 51">
            <a:extLst>
              <a:ext uri="{FF2B5EF4-FFF2-40B4-BE49-F238E27FC236}">
                <a16:creationId xmlns:a16="http://schemas.microsoft.com/office/drawing/2014/main" xmlns="" id="{FD2DA321-E7CA-724F-919E-F08CA86B2522}"/>
              </a:ext>
            </a:extLst>
          </p:cNvPr>
          <p:cNvSpPr txBox="1"/>
          <p:nvPr/>
        </p:nvSpPr>
        <p:spPr>
          <a:xfrm>
            <a:off x="661031" y="751953"/>
            <a:ext cx="6246841" cy="1320361"/>
          </a:xfrm>
          <a:prstGeom prst="rect">
            <a:avLst/>
          </a:prstGeom>
          <a:noFill/>
        </p:spPr>
        <p:txBody>
          <a:bodyPr wrap="square" rtlCol="0">
            <a:spAutoFit/>
          </a:bodyPr>
          <a:lstStyle/>
          <a:p>
            <a:pPr algn="ctr"/>
            <a:r>
              <a:rPr lang="en-US" sz="4000" b="1" dirty="0">
                <a:solidFill>
                  <a:srgbClr val="94A3D4"/>
                </a:solidFill>
                <a:latin typeface="Arial" charset="0"/>
                <a:ea typeface="Arial" charset="0"/>
                <a:cs typeface="Arial" charset="0"/>
              </a:rPr>
              <a:t>Weather &amp; </a:t>
            </a:r>
          </a:p>
          <a:p>
            <a:pPr algn="ctr"/>
            <a:r>
              <a:rPr lang="en-US" sz="4000" b="1" dirty="0">
                <a:solidFill>
                  <a:srgbClr val="94A3D4"/>
                </a:solidFill>
                <a:latin typeface="Arial" charset="0"/>
                <a:ea typeface="Arial" charset="0"/>
                <a:cs typeface="Arial" charset="0"/>
              </a:rPr>
              <a:t>Climate</a:t>
            </a:r>
          </a:p>
        </p:txBody>
      </p:sp>
      <p:pic>
        <p:nvPicPr>
          <p:cNvPr id="56" name="Picture 55">
            <a:extLst>
              <a:ext uri="{FF2B5EF4-FFF2-40B4-BE49-F238E27FC236}">
                <a16:creationId xmlns:a16="http://schemas.microsoft.com/office/drawing/2014/main" xmlns="" id="{B3DC4F6B-E305-8B49-A8DD-CAAC07872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2252" y="832104"/>
            <a:ext cx="1325880" cy="1325880"/>
          </a:xfrm>
          <a:prstGeom prst="rect">
            <a:avLst/>
          </a:prstGeom>
        </p:spPr>
      </p:pic>
      <p:sp>
        <p:nvSpPr>
          <p:cNvPr id="58" name="TextBox 57">
            <a:extLst>
              <a:ext uri="{FF2B5EF4-FFF2-40B4-BE49-F238E27FC236}">
                <a16:creationId xmlns:a16="http://schemas.microsoft.com/office/drawing/2014/main" xmlns="" id="{03B4DCEB-6C6F-9F4B-9535-ED1A7C6DB6FE}"/>
              </a:ext>
            </a:extLst>
          </p:cNvPr>
          <p:cNvSpPr txBox="1"/>
          <p:nvPr/>
        </p:nvSpPr>
        <p:spPr>
          <a:xfrm>
            <a:off x="11900916" y="4567157"/>
            <a:ext cx="10945368" cy="16916400"/>
          </a:xfrm>
          <a:prstGeom prst="rect">
            <a:avLst/>
          </a:prstGeom>
          <a:noFill/>
          <a:ln>
            <a:solidFill>
              <a:srgbClr val="94A3D4"/>
            </a:solidFill>
          </a:ln>
        </p:spPr>
        <p:txBody>
          <a:bodyPr wrap="square" rtlCol="0">
            <a:spAutoFit/>
          </a:bodyPr>
          <a:lstStyle/>
          <a:p>
            <a:pPr algn="ctr">
              <a:lnSpc>
                <a:spcPct val="150000"/>
              </a:lnSpc>
            </a:pPr>
            <a:r>
              <a:rPr lang="en-US" sz="3600" b="1" dirty="0">
                <a:solidFill>
                  <a:srgbClr val="94A3D4"/>
                </a:solidFill>
                <a:latin typeface="Arial" charset="0"/>
                <a:ea typeface="Arial" charset="0"/>
                <a:cs typeface="Arial" charset="0"/>
              </a:rPr>
              <a:t>Use Case / Highlights</a:t>
            </a:r>
          </a:p>
          <a:p>
            <a:r>
              <a:rPr lang="en-US" sz="2400" b="1" dirty="0">
                <a:solidFill>
                  <a:srgbClr val="94A3D4"/>
                </a:solidFill>
                <a:latin typeface="Arial" charset="0"/>
                <a:cs typeface="Arial" charset="0"/>
              </a:rPr>
              <a:t>Service Use Case:</a:t>
            </a: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r>
              <a:rPr lang="en-US" sz="2400" b="1" dirty="0">
                <a:solidFill>
                  <a:srgbClr val="7EB761"/>
                </a:solidFill>
                <a:latin typeface="Arial" charset="0"/>
                <a:cs typeface="Arial" charset="0"/>
              </a:rPr>
              <a:t>  </a:t>
            </a:r>
            <a:endParaRPr lang="en-US" sz="1800" dirty="0">
              <a:solidFill>
                <a:srgbClr val="7EB761"/>
              </a:solidFill>
              <a:latin typeface="Arial" charset="0"/>
              <a:ea typeface="Arial" charset="0"/>
              <a:cs typeface="Arial" charset="0"/>
            </a:endParaRPr>
          </a:p>
          <a:p>
            <a:endParaRPr lang="en-US" sz="1800" dirty="0">
              <a:solidFill>
                <a:srgbClr val="7EB761"/>
              </a:solidFill>
              <a:latin typeface="Arial" charset="0"/>
              <a:cs typeface="Arial" charset="0"/>
            </a:endParaRPr>
          </a:p>
          <a:p>
            <a:pPr algn="ctr"/>
            <a:endParaRPr lang="en-US" sz="1400" dirty="0">
              <a:solidFill>
                <a:srgbClr val="7EB761"/>
              </a:solidFill>
              <a:latin typeface="Arial" charset="0"/>
              <a:ea typeface="Arial" charset="0"/>
              <a:cs typeface="Arial" charset="0"/>
            </a:endParaRPr>
          </a:p>
          <a:p>
            <a:pPr algn="ctr"/>
            <a:endParaRPr lang="en-US" sz="1400" dirty="0">
              <a:solidFill>
                <a:srgbClr val="7EB761"/>
              </a:solidFill>
              <a:latin typeface="Arial" charset="0"/>
              <a:ea typeface="Arial" charset="0"/>
              <a:cs typeface="Arial" charset="0"/>
            </a:endParaRPr>
          </a:p>
          <a:p>
            <a:pPr algn="ctr"/>
            <a:endParaRPr lang="en-US" sz="1400" dirty="0">
              <a:solidFill>
                <a:srgbClr val="7EB761"/>
              </a:solidFill>
              <a:latin typeface="Arial" charset="0"/>
              <a:ea typeface="Arial" charset="0"/>
              <a:cs typeface="Arial" charset="0"/>
            </a:endParaRPr>
          </a:p>
          <a:p>
            <a:pPr algn="ctr"/>
            <a:endParaRPr lang="en-US" sz="14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endParaRPr lang="en-US" sz="1800" dirty="0">
              <a:solidFill>
                <a:srgbClr val="7EB761"/>
              </a:solidFill>
              <a:latin typeface="Arial" charset="0"/>
              <a:cs typeface="Arial" charset="0"/>
            </a:endParaRPr>
          </a:p>
          <a:p>
            <a:endParaRPr lang="en-US" sz="1800" b="1" dirty="0">
              <a:solidFill>
                <a:srgbClr val="7EB761"/>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r>
              <a:rPr lang="en-US" sz="2400" b="1" dirty="0">
                <a:solidFill>
                  <a:srgbClr val="94A3D4"/>
                </a:solidFill>
                <a:latin typeface="Arial" charset="0"/>
                <a:cs typeface="Arial" charset="0"/>
              </a:rPr>
              <a:t>Selected Indicators / Metrics:</a:t>
            </a: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2400" b="1" dirty="0">
              <a:solidFill>
                <a:srgbClr val="94A3D4"/>
              </a:solidFill>
              <a:latin typeface="Arial" charset="0"/>
              <a:cs typeface="Arial" charset="0"/>
            </a:endParaRPr>
          </a:p>
          <a:p>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p:txBody>
      </p:sp>
      <p:sp>
        <p:nvSpPr>
          <p:cNvPr id="61" name="TextBox 60">
            <a:extLst>
              <a:ext uri="{FF2B5EF4-FFF2-40B4-BE49-F238E27FC236}">
                <a16:creationId xmlns:a16="http://schemas.microsoft.com/office/drawing/2014/main" xmlns="" id="{AE549C82-5990-2C46-89D4-A5289AFAC5B2}"/>
              </a:ext>
            </a:extLst>
          </p:cNvPr>
          <p:cNvSpPr txBox="1">
            <a:spLocks noChangeAspect="1"/>
          </p:cNvSpPr>
          <p:nvPr/>
        </p:nvSpPr>
        <p:spPr>
          <a:xfrm>
            <a:off x="23283961" y="4569501"/>
            <a:ext cx="10914405" cy="10525958"/>
          </a:xfrm>
          <a:prstGeom prst="rect">
            <a:avLst/>
          </a:prstGeom>
          <a:noFill/>
          <a:ln>
            <a:solidFill>
              <a:srgbClr val="94A3D4"/>
            </a:solidFill>
          </a:ln>
        </p:spPr>
        <p:txBody>
          <a:bodyPr wrap="square" rtlCol="0">
            <a:spAutoFit/>
          </a:bodyPr>
          <a:lstStyle/>
          <a:p>
            <a:pPr algn="ctr">
              <a:lnSpc>
                <a:spcPct val="150000"/>
              </a:lnSpc>
            </a:pPr>
            <a:r>
              <a:rPr lang="en-US" sz="3600" b="1" dirty="0">
                <a:solidFill>
                  <a:srgbClr val="94A3D4"/>
                </a:solidFill>
                <a:latin typeface="Arial" charset="0"/>
                <a:ea typeface="Arial" charset="0"/>
                <a:cs typeface="Arial" charset="0"/>
              </a:rPr>
              <a:t>Theory of Change</a:t>
            </a:r>
          </a:p>
          <a:p>
            <a:pPr algn="ctr"/>
            <a:r>
              <a:rPr lang="en-US" sz="2400" b="1" dirty="0">
                <a:solidFill>
                  <a:srgbClr val="94A3D4"/>
                </a:solidFill>
                <a:latin typeface="Arial" charset="0"/>
                <a:cs typeface="Arial" charset="0"/>
              </a:rPr>
              <a:t>To Achieve Sustainability</a:t>
            </a:r>
          </a:p>
          <a:p>
            <a:r>
              <a:rPr lang="en-US" sz="2400" b="1" dirty="0">
                <a:solidFill>
                  <a:srgbClr val="94A3D4"/>
                </a:solidFill>
                <a:latin typeface="Arial" charset="0"/>
                <a:ea typeface="Arial" charset="0"/>
                <a:cs typeface="Arial" charset="0"/>
              </a:rPr>
              <a:t>Assumptions: </a:t>
            </a:r>
            <a:r>
              <a:rPr lang="en-US" sz="2000" dirty="0">
                <a:latin typeface="Arial" charset="0"/>
                <a:ea typeface="Arial" charset="0"/>
                <a:cs typeface="Arial" charset="0"/>
              </a:rPr>
              <a:t>The need for this service will be existent throughout the service implementation period and key stakeholders and partners will continue to support the project</a:t>
            </a:r>
          </a:p>
          <a:p>
            <a:endParaRPr lang="en-US" sz="2400" b="1" dirty="0">
              <a:solidFill>
                <a:srgbClr val="94A3D4"/>
              </a:solidFill>
              <a:latin typeface="Arial" charset="0"/>
              <a:ea typeface="Arial" charset="0"/>
              <a:cs typeface="Arial" charset="0"/>
            </a:endParaRPr>
          </a:p>
          <a:p>
            <a:r>
              <a:rPr lang="en-US" sz="2400" b="1" dirty="0">
                <a:solidFill>
                  <a:srgbClr val="94A3D4"/>
                </a:solidFill>
                <a:latin typeface="Arial" charset="0"/>
                <a:ea typeface="Arial" charset="0"/>
                <a:cs typeface="Arial" charset="0"/>
              </a:rPr>
              <a:t>Inputs:</a:t>
            </a: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r>
              <a:rPr lang="en-US" sz="2400" b="1" dirty="0">
                <a:solidFill>
                  <a:srgbClr val="94A3D4"/>
                </a:solidFill>
                <a:latin typeface="Arial" charset="0"/>
                <a:ea typeface="Arial" charset="0"/>
                <a:cs typeface="Arial" charset="0"/>
              </a:rPr>
              <a:t>Outputs:</a:t>
            </a:r>
          </a:p>
          <a:p>
            <a:pPr marL="342900" indent="-342900">
              <a:buFont typeface="Arial" panose="020B0604020202020204" pitchFamily="34" charset="0"/>
              <a:buChar char="•"/>
            </a:pPr>
            <a:r>
              <a:rPr lang="en-US" sz="2000" dirty="0">
                <a:latin typeface="Arial" charset="0"/>
                <a:ea typeface="Arial" charset="0"/>
                <a:cs typeface="Arial" charset="0"/>
              </a:rPr>
              <a:t>Vulnerability hotspots maps</a:t>
            </a:r>
          </a:p>
          <a:p>
            <a:pPr marL="342900" indent="-342900">
              <a:buFont typeface="Arial" panose="020B0604020202020204" pitchFamily="34" charset="0"/>
              <a:buChar char="•"/>
            </a:pPr>
            <a:r>
              <a:rPr lang="en-US" sz="2000" dirty="0">
                <a:latin typeface="Arial" charset="0"/>
                <a:ea typeface="Arial" charset="0"/>
                <a:cs typeface="Arial" charset="0"/>
              </a:rPr>
              <a:t>Vulnerability mapping tool</a:t>
            </a:r>
          </a:p>
          <a:p>
            <a:pPr marL="342900" indent="-342900">
              <a:buFont typeface="Arial" panose="020B0604020202020204" pitchFamily="34" charset="0"/>
              <a:buChar char="•"/>
            </a:pPr>
            <a:r>
              <a:rPr lang="en-US" sz="2000" dirty="0">
                <a:latin typeface="Arial" charset="0"/>
                <a:ea typeface="Arial" charset="0"/>
                <a:cs typeface="Arial" charset="0"/>
              </a:rPr>
              <a:t>Technical reports</a:t>
            </a:r>
          </a:p>
          <a:p>
            <a:pPr marL="342900" indent="-342900">
              <a:buFont typeface="Arial" panose="020B0604020202020204" pitchFamily="34" charset="0"/>
              <a:buChar char="•"/>
            </a:pPr>
            <a:r>
              <a:rPr lang="en-US" sz="2000" dirty="0">
                <a:latin typeface="Arial" charset="0"/>
                <a:ea typeface="Arial" charset="0"/>
                <a:cs typeface="Arial" charset="0"/>
              </a:rPr>
              <a:t>Community adaptation projects</a:t>
            </a:r>
          </a:p>
          <a:p>
            <a:pPr marL="342900" indent="-342900">
              <a:buFont typeface="Arial" panose="020B0604020202020204" pitchFamily="34" charset="0"/>
              <a:buChar char="•"/>
            </a:pPr>
            <a:r>
              <a:rPr lang="en-US" sz="2000" dirty="0">
                <a:latin typeface="Arial" charset="0"/>
                <a:ea typeface="Arial" charset="0"/>
                <a:cs typeface="Arial" charset="0"/>
              </a:rPr>
              <a:t>Resilience strategies</a:t>
            </a:r>
          </a:p>
          <a:p>
            <a:endParaRPr lang="en-US" sz="2400" b="1" dirty="0">
              <a:solidFill>
                <a:srgbClr val="94A3D4"/>
              </a:solidFill>
              <a:latin typeface="Arial" charset="0"/>
              <a:ea typeface="Arial" charset="0"/>
              <a:cs typeface="Arial" charset="0"/>
            </a:endParaRPr>
          </a:p>
          <a:p>
            <a:endParaRPr lang="en-US" sz="2400" b="1" dirty="0">
              <a:solidFill>
                <a:srgbClr val="94A3D4"/>
              </a:solidFill>
              <a:latin typeface="Arial" charset="0"/>
              <a:ea typeface="Arial" charset="0"/>
              <a:cs typeface="Arial" charset="0"/>
            </a:endParaRPr>
          </a:p>
          <a:p>
            <a:r>
              <a:rPr lang="en-US" sz="2400" b="1" dirty="0">
                <a:solidFill>
                  <a:srgbClr val="94A3D4"/>
                </a:solidFill>
                <a:latin typeface="Arial" charset="0"/>
                <a:ea typeface="Arial" charset="0"/>
                <a:cs typeface="Arial" charset="0"/>
              </a:rPr>
              <a:t>Outcomes:</a:t>
            </a:r>
          </a:p>
          <a:p>
            <a:pPr marL="342900" lvl="0" indent="-342900">
              <a:buClr>
                <a:schemeClr val="dk1"/>
              </a:buClr>
              <a:buSzPct val="100000"/>
              <a:buFont typeface="Arial"/>
              <a:buChar char="•"/>
            </a:pPr>
            <a:r>
              <a:rPr lang="en-US" sz="2000" dirty="0">
                <a:latin typeface="Arial" charset="0"/>
                <a:ea typeface="Arial" charset="0"/>
                <a:cs typeface="Arial" charset="0"/>
              </a:rPr>
              <a:t>Improved capacity of basin offices and water users in Wami Ruvu, Rufiji and Mara River Basins to implement integrated water resources management plans and communicate climate and disaster risks to basin users.</a:t>
            </a:r>
          </a:p>
          <a:p>
            <a:pPr marL="342900" lvl="0" indent="-342900">
              <a:buClr>
                <a:schemeClr val="dk1"/>
              </a:buClr>
              <a:buSzPct val="100000"/>
              <a:buFont typeface="Arial"/>
              <a:buChar char="•"/>
            </a:pPr>
            <a:r>
              <a:rPr lang="en-US" sz="2000" dirty="0">
                <a:latin typeface="Arial" charset="0"/>
                <a:ea typeface="Arial" charset="0"/>
                <a:cs typeface="Arial" charset="0"/>
              </a:rPr>
              <a:t>Improved capacity of Northern Rangelands Trust and key stakeholders to implement a climate and disaster resilience strategy for the Northern Rangelands.</a:t>
            </a:r>
          </a:p>
          <a:p>
            <a:r>
              <a:rPr lang="en-US" sz="2400" b="1" dirty="0">
                <a:solidFill>
                  <a:srgbClr val="94A3D4"/>
                </a:solidFill>
                <a:latin typeface="Arial" charset="0"/>
                <a:ea typeface="Arial" charset="0"/>
                <a:cs typeface="Arial" charset="0"/>
              </a:rPr>
              <a:t>Impact:</a:t>
            </a:r>
          </a:p>
          <a:p>
            <a:pPr marL="342900" indent="-342900">
              <a:buFont typeface="Arial" panose="020B0604020202020204" pitchFamily="34" charset="0"/>
              <a:buChar char="•"/>
            </a:pPr>
            <a:r>
              <a:rPr lang="en-US" sz="2000" dirty="0">
                <a:latin typeface="Arial" charset="0"/>
                <a:ea typeface="Arial" charset="0"/>
                <a:cs typeface="Arial" charset="0"/>
              </a:rPr>
              <a:t>Reduced climate and disaster risk to water resources and livelihoods</a:t>
            </a:r>
            <a:endParaRPr lang="en-US" sz="2000" dirty="0">
              <a:ln>
                <a:solidFill>
                  <a:srgbClr val="318F58"/>
                </a:solidFill>
              </a:ln>
              <a:latin typeface="Arial" charset="0"/>
              <a:ea typeface="Arial" charset="0"/>
              <a:cs typeface="Arial" charset="0"/>
            </a:endParaRPr>
          </a:p>
        </p:txBody>
      </p:sp>
      <p:pic>
        <p:nvPicPr>
          <p:cNvPr id="51" name="Picture 50">
            <a:extLst>
              <a:ext uri="{FF2B5EF4-FFF2-40B4-BE49-F238E27FC236}">
                <a16:creationId xmlns:a16="http://schemas.microsoft.com/office/drawing/2014/main" xmlns="" id="{D0CF152A-551D-3E40-894A-72D4B41B71B8}"/>
              </a:ext>
            </a:extLst>
          </p:cNvPr>
          <p:cNvPicPr>
            <a:picLocks noChangeAspect="1"/>
          </p:cNvPicPr>
          <p:nvPr/>
        </p:nvPicPr>
        <p:blipFill>
          <a:blip r:embed="rId5"/>
          <a:stretch>
            <a:fillRect/>
          </a:stretch>
        </p:blipFill>
        <p:spPr>
          <a:xfrm>
            <a:off x="26999512" y="942521"/>
            <a:ext cx="7269036" cy="841248"/>
          </a:xfrm>
          <a:prstGeom prst="rect">
            <a:avLst/>
          </a:prstGeom>
        </p:spPr>
      </p:pic>
      <p:sp>
        <p:nvSpPr>
          <p:cNvPr id="45" name="TextBox 44">
            <a:extLst>
              <a:ext uri="{FF2B5EF4-FFF2-40B4-BE49-F238E27FC236}">
                <a16:creationId xmlns:a16="http://schemas.microsoft.com/office/drawing/2014/main" xmlns="" id="{2A5F7CC0-9CBC-EF44-B0B2-71265283A310}"/>
              </a:ext>
            </a:extLst>
          </p:cNvPr>
          <p:cNvSpPr txBox="1"/>
          <p:nvPr/>
        </p:nvSpPr>
        <p:spPr>
          <a:xfrm>
            <a:off x="517874" y="14001687"/>
            <a:ext cx="10945368" cy="7478970"/>
          </a:xfrm>
          <a:prstGeom prst="rect">
            <a:avLst/>
          </a:prstGeom>
          <a:noFill/>
          <a:ln>
            <a:solidFill>
              <a:srgbClr val="94A3D4"/>
            </a:solidFill>
          </a:ln>
        </p:spPr>
        <p:txBody>
          <a:bodyPr wrap="square" rtlCol="0">
            <a:spAutoFit/>
          </a:bodyPr>
          <a:lstStyle/>
          <a:p>
            <a:pPr algn="ctr"/>
            <a:r>
              <a:rPr lang="en-US" sz="3600" b="1" dirty="0">
                <a:solidFill>
                  <a:srgbClr val="94A3D4"/>
                </a:solidFill>
                <a:latin typeface="Arial" charset="0"/>
                <a:cs typeface="Arial" charset="0"/>
              </a:rPr>
              <a:t>Science Collaborations, Earth Observations, Models, and Methods</a:t>
            </a:r>
          </a:p>
          <a:p>
            <a:r>
              <a:rPr lang="en-US" sz="2400" b="1" dirty="0">
                <a:solidFill>
                  <a:srgbClr val="94A3D4"/>
                </a:solidFill>
                <a:latin typeface="Arial" charset="0"/>
                <a:cs typeface="Arial" charset="0"/>
              </a:rPr>
              <a:t>Contributions from AST</a:t>
            </a:r>
          </a:p>
          <a:p>
            <a:r>
              <a:rPr lang="en-US" sz="2000" dirty="0">
                <a:latin typeface="Arial" charset="0"/>
                <a:ea typeface="Arial" charset="0"/>
                <a:cs typeface="Arial" charset="0"/>
              </a:rPr>
              <a:t>UCSB AST making </a:t>
            </a:r>
            <a:r>
              <a:rPr lang="en-US" sz="2000" b="1" dirty="0">
                <a:latin typeface="Arial" charset="0"/>
                <a:ea typeface="Arial" charset="0"/>
                <a:cs typeface="Arial" charset="0"/>
              </a:rPr>
              <a:t>Data</a:t>
            </a:r>
            <a:r>
              <a:rPr lang="en-US" sz="2000" dirty="0">
                <a:latin typeface="Arial" charset="0"/>
                <a:ea typeface="Arial" charset="0"/>
                <a:cs typeface="Arial" charset="0"/>
              </a:rPr>
              <a:t> and </a:t>
            </a:r>
            <a:r>
              <a:rPr lang="en-US" sz="2000" b="1" dirty="0">
                <a:latin typeface="Arial" charset="0"/>
                <a:ea typeface="Arial" charset="0"/>
                <a:cs typeface="Arial" charset="0"/>
              </a:rPr>
              <a:t>Web</a:t>
            </a:r>
          </a:p>
          <a:p>
            <a:r>
              <a:rPr lang="en-US" sz="2000" b="1" dirty="0">
                <a:latin typeface="Arial" charset="0"/>
                <a:ea typeface="Arial" charset="0"/>
                <a:cs typeface="Arial" charset="0"/>
              </a:rPr>
              <a:t>services </a:t>
            </a:r>
            <a:r>
              <a:rPr lang="en-US" sz="2000" dirty="0">
                <a:latin typeface="Arial" charset="0"/>
                <a:ea typeface="Arial" charset="0"/>
                <a:cs typeface="Arial" charset="0"/>
              </a:rPr>
              <a:t>accessible to hub and regional </a:t>
            </a:r>
          </a:p>
          <a:p>
            <a:r>
              <a:rPr lang="en-US" sz="2000" dirty="0">
                <a:latin typeface="Arial" charset="0"/>
                <a:ea typeface="Arial" charset="0"/>
                <a:cs typeface="Arial" charset="0"/>
              </a:rPr>
              <a:t>users  </a:t>
            </a:r>
            <a:endParaRPr lang="en-US" sz="2400" dirty="0">
              <a:latin typeface="Arial" charset="0"/>
              <a:ea typeface="Arial" charset="0"/>
              <a:cs typeface="Arial" charset="0"/>
            </a:endParaRPr>
          </a:p>
          <a:p>
            <a:pPr algn="ctr"/>
            <a:r>
              <a:rPr lang="en-US" sz="2400" dirty="0">
                <a:latin typeface="Arial" charset="0"/>
                <a:ea typeface="Arial" charset="0"/>
                <a:cs typeface="Arial" charset="0"/>
              </a:rPr>
              <a:t>   </a:t>
            </a:r>
          </a:p>
          <a:p>
            <a:pPr algn="ctr"/>
            <a:endParaRPr lang="en-US" sz="2400" dirty="0">
              <a:latin typeface="Arial" charset="0"/>
              <a:ea typeface="Arial" charset="0"/>
              <a:cs typeface="Arial" charset="0"/>
            </a:endParaRPr>
          </a:p>
          <a:p>
            <a:pPr algn="ctr"/>
            <a:endParaRPr lang="en-US" sz="2400" dirty="0">
              <a:latin typeface="Arial" charset="0"/>
              <a:ea typeface="Arial" charset="0"/>
              <a:cs typeface="Arial" charset="0"/>
            </a:endParaRPr>
          </a:p>
          <a:p>
            <a:r>
              <a:rPr lang="en-US" sz="2400" dirty="0">
                <a:latin typeface="Arial" charset="0"/>
                <a:ea typeface="Arial" charset="0"/>
                <a:cs typeface="Arial" charset="0"/>
              </a:rPr>
              <a:t>	               </a:t>
            </a:r>
          </a:p>
          <a:p>
            <a:r>
              <a:rPr lang="en-US" sz="2400" dirty="0">
                <a:latin typeface="Arial" charset="0"/>
                <a:ea typeface="Arial" charset="0"/>
                <a:cs typeface="Arial" charset="0"/>
              </a:rPr>
              <a:t>	               </a:t>
            </a:r>
            <a:r>
              <a:rPr lang="en-US" sz="2000" dirty="0">
                <a:latin typeface="Arial" charset="0"/>
                <a:ea typeface="Arial" charset="0"/>
                <a:cs typeface="Arial" charset="0"/>
              </a:rPr>
              <a:t>UCSB enabling use of data </a:t>
            </a:r>
          </a:p>
          <a:p>
            <a:r>
              <a:rPr lang="en-US" sz="2000" dirty="0">
                <a:latin typeface="Arial" charset="0"/>
                <a:ea typeface="Arial" charset="0"/>
                <a:cs typeface="Arial" charset="0"/>
              </a:rPr>
              <a:t>                                                           &amp; web services through</a:t>
            </a:r>
          </a:p>
          <a:p>
            <a:r>
              <a:rPr lang="en-US" sz="2000" dirty="0">
                <a:latin typeface="Arial" charset="0"/>
                <a:ea typeface="Arial" charset="0"/>
                <a:cs typeface="Arial" charset="0"/>
              </a:rPr>
              <a:t>	                                   training</a:t>
            </a:r>
          </a:p>
          <a:p>
            <a:pPr algn="ctr"/>
            <a:endParaRPr lang="en-US" sz="2400" dirty="0">
              <a:latin typeface="Arial" charset="0"/>
              <a:ea typeface="Arial" charset="0"/>
              <a:cs typeface="Arial" charset="0"/>
            </a:endParaRPr>
          </a:p>
          <a:p>
            <a:pPr algn="ctr"/>
            <a:r>
              <a:rPr lang="en-US" sz="2400" dirty="0">
                <a:latin typeface="Arial" charset="0"/>
                <a:ea typeface="Arial" charset="0"/>
                <a:cs typeface="Arial" charset="0"/>
              </a:rPr>
              <a:t>Beginning ARL: 3-4 Current ARL: 7 Final ARL: 9 </a:t>
            </a:r>
          </a:p>
          <a:p>
            <a:pPr>
              <a:lnSpc>
                <a:spcPct val="150000"/>
              </a:lnSpc>
            </a:pPr>
            <a:r>
              <a:rPr lang="en-US" sz="2400" b="1" dirty="0">
                <a:solidFill>
                  <a:srgbClr val="7EB761"/>
                </a:solidFill>
                <a:latin typeface="Arial" charset="0"/>
                <a:cs typeface="Arial" charset="0"/>
              </a:rPr>
              <a:t>   </a:t>
            </a:r>
            <a:r>
              <a:rPr lang="en-US" sz="2400" b="1" dirty="0">
                <a:solidFill>
                  <a:srgbClr val="94A3D4"/>
                </a:solidFill>
                <a:latin typeface="Arial" charset="0"/>
                <a:cs typeface="Arial" charset="0"/>
              </a:rPr>
              <a:t>Earth Observations / Models / Methods</a:t>
            </a:r>
          </a:p>
          <a:p>
            <a:pPr indent="650875" algn="just"/>
            <a:r>
              <a:rPr lang="is-IS" sz="2000" b="1" dirty="0">
                <a:latin typeface="Arial" charset="0"/>
                <a:ea typeface="Arial" charset="0"/>
                <a:cs typeface="Arial" charset="0"/>
              </a:rPr>
              <a:t>Climate data</a:t>
            </a:r>
            <a:r>
              <a:rPr lang="is-IS" sz="2000" dirty="0">
                <a:latin typeface="Arial" charset="0"/>
                <a:ea typeface="Arial" charset="0"/>
                <a:cs typeface="Arial" charset="0"/>
              </a:rPr>
              <a:t>: CHIRPS precipitation, CHIRTS temperature, CORDEX downscaled GCM</a:t>
            </a:r>
          </a:p>
          <a:p>
            <a:pPr indent="650875" algn="just"/>
            <a:r>
              <a:rPr lang="is-IS" sz="2000" b="1" dirty="0">
                <a:latin typeface="Arial" charset="0"/>
                <a:ea typeface="Arial" charset="0"/>
                <a:cs typeface="Arial" charset="0"/>
              </a:rPr>
              <a:t>Environmental data:</a:t>
            </a:r>
            <a:r>
              <a:rPr lang="is-IS" sz="2000" dirty="0">
                <a:latin typeface="Arial" charset="0"/>
                <a:ea typeface="Arial" charset="0"/>
                <a:cs typeface="Arial" charset="0"/>
              </a:rPr>
              <a:t> Vegetation, land  cover, malaria susceptibility</a:t>
            </a:r>
          </a:p>
          <a:p>
            <a:pPr indent="650875" algn="just"/>
            <a:r>
              <a:rPr lang="is-IS" sz="2000" b="1" dirty="0">
                <a:latin typeface="Arial" charset="0"/>
                <a:ea typeface="Arial" charset="0"/>
                <a:cs typeface="Arial" charset="0"/>
              </a:rPr>
              <a:t>Socio-economic data: </a:t>
            </a:r>
            <a:r>
              <a:rPr lang="is-IS" sz="2000" dirty="0">
                <a:latin typeface="Arial" charset="0"/>
                <a:ea typeface="Arial" charset="0"/>
                <a:cs typeface="Arial" charset="0"/>
              </a:rPr>
              <a:t>Poverty, population access to water, health and market services, agricultural productivity, education, land use plans. </a:t>
            </a:r>
            <a:r>
              <a:rPr lang="is-IS" sz="2000" b="1" dirty="0">
                <a:latin typeface="Arial" charset="0"/>
                <a:ea typeface="Arial" charset="0"/>
                <a:cs typeface="Arial" charset="0"/>
              </a:rPr>
              <a:t>Hazards data:</a:t>
            </a:r>
            <a:r>
              <a:rPr lang="is-IS" sz="2000" dirty="0">
                <a:latin typeface="Arial" charset="0"/>
                <a:ea typeface="Arial" charset="0"/>
                <a:cs typeface="Arial" charset="0"/>
              </a:rPr>
              <a:t> Floods, droughts, wildfires</a:t>
            </a:r>
            <a:endParaRPr lang="en-US" sz="2000" dirty="0">
              <a:latin typeface="Arial" charset="0"/>
              <a:ea typeface="Arial" charset="0"/>
              <a:cs typeface="Arial"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945864" y="16365653"/>
            <a:ext cx="2800773" cy="2817783"/>
          </a:xfrm>
          <a:prstGeom prst="rect">
            <a:avLst/>
          </a:prstGeom>
          <a:ln>
            <a:solidFill>
              <a:schemeClr val="tx1"/>
            </a:solidFill>
          </a:ln>
        </p:spPr>
      </p:pic>
      <p:pic>
        <p:nvPicPr>
          <p:cNvPr id="3" name="Picture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972756" y="19244214"/>
            <a:ext cx="2796742" cy="2097557"/>
          </a:xfrm>
          <a:prstGeom prst="rect">
            <a:avLst/>
          </a:prstGeom>
          <a:ln>
            <a:solidFill>
              <a:schemeClr val="tx1"/>
            </a:solidFill>
          </a:ln>
        </p:spPr>
      </p:pic>
      <p:pic>
        <p:nvPicPr>
          <p:cNvPr id="5" name="Picture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201039" y="16823272"/>
            <a:ext cx="3601375" cy="4005549"/>
          </a:xfrm>
          <a:prstGeom prst="rect">
            <a:avLst/>
          </a:prstGeom>
          <a:ln>
            <a:solidFill>
              <a:schemeClr val="tx1"/>
            </a:solidFill>
          </a:ln>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89749" y="15303477"/>
            <a:ext cx="3321131" cy="2490848"/>
          </a:xfrm>
          <a:prstGeom prst="rect">
            <a:avLst/>
          </a:prstGeom>
          <a:ln>
            <a:solidFill>
              <a:schemeClr val="tx1"/>
            </a:solidFill>
          </a:ln>
        </p:spPr>
      </p:pic>
      <p:pic>
        <p:nvPicPr>
          <p:cNvPr id="9" name="Picture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062195" y="16615033"/>
            <a:ext cx="3321131" cy="2490848"/>
          </a:xfrm>
          <a:prstGeom prst="rect">
            <a:avLst/>
          </a:prstGeom>
          <a:ln>
            <a:solidFill>
              <a:schemeClr val="tx1"/>
            </a:solidFill>
          </a:ln>
        </p:spPr>
      </p:pic>
      <p:pic>
        <p:nvPicPr>
          <p:cNvPr id="10" name="Picture 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3199" y="16583614"/>
            <a:ext cx="4013411" cy="2508382"/>
          </a:xfrm>
          <a:prstGeom prst="rect">
            <a:avLst/>
          </a:prstGeom>
          <a:ln>
            <a:solidFill>
              <a:schemeClr val="tx1"/>
            </a:solidFill>
          </a:ln>
        </p:spPr>
      </p:pic>
      <p:sp>
        <p:nvSpPr>
          <p:cNvPr id="11" name="Rectangle 10"/>
          <p:cNvSpPr/>
          <p:nvPr/>
        </p:nvSpPr>
        <p:spPr>
          <a:xfrm>
            <a:off x="11974923" y="16874094"/>
            <a:ext cx="4152109" cy="4484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b="1" dirty="0">
                <a:solidFill>
                  <a:schemeClr val="tx1"/>
                </a:solidFill>
                <a:latin typeface="Arial" charset="0"/>
                <a:ea typeface="Arial" charset="0"/>
                <a:cs typeface="Arial" charset="0"/>
              </a:rPr>
              <a:t>&gt;20 data layers </a:t>
            </a:r>
            <a:r>
              <a:rPr lang="en-US" sz="2000" dirty="0">
                <a:solidFill>
                  <a:schemeClr val="tx1"/>
                </a:solidFill>
                <a:latin typeface="Arial" charset="0"/>
                <a:ea typeface="Arial" charset="0"/>
                <a:cs typeface="Arial" charset="0"/>
              </a:rPr>
              <a:t>produced</a:t>
            </a:r>
          </a:p>
          <a:p>
            <a:pPr marL="342900" indent="-342900">
              <a:buFont typeface="Arial" panose="020B0604020202020204" pitchFamily="34" charset="0"/>
              <a:buChar char="•"/>
            </a:pPr>
            <a:r>
              <a:rPr lang="en-US" sz="2000" b="1" dirty="0">
                <a:solidFill>
                  <a:schemeClr val="tx1"/>
                </a:solidFill>
                <a:latin typeface="Arial" charset="0"/>
                <a:ea typeface="Arial" charset="0"/>
                <a:cs typeface="Arial" charset="0"/>
              </a:rPr>
              <a:t>&gt;30 </a:t>
            </a:r>
            <a:r>
              <a:rPr lang="en-US" sz="2000" dirty="0">
                <a:solidFill>
                  <a:schemeClr val="tx1"/>
                </a:solidFill>
                <a:latin typeface="Arial" charset="0"/>
                <a:ea typeface="Arial" charset="0"/>
                <a:cs typeface="Arial" charset="0"/>
              </a:rPr>
              <a:t>national agencies</a:t>
            </a:r>
            <a:r>
              <a:rPr lang="en-US" sz="2000" b="1" dirty="0">
                <a:solidFill>
                  <a:schemeClr val="tx1"/>
                </a:solidFill>
                <a:latin typeface="Arial" charset="0"/>
                <a:ea typeface="Arial" charset="0"/>
                <a:cs typeface="Arial" charset="0"/>
              </a:rPr>
              <a:t> trained</a:t>
            </a:r>
          </a:p>
          <a:p>
            <a:pPr marL="342900" indent="-342900">
              <a:buFont typeface="Arial" panose="020B0604020202020204" pitchFamily="34" charset="0"/>
              <a:buChar char="•"/>
            </a:pPr>
            <a:r>
              <a:rPr lang="en-US" sz="2000" b="1" dirty="0">
                <a:solidFill>
                  <a:schemeClr val="tx1"/>
                </a:solidFill>
                <a:latin typeface="Arial" charset="0"/>
                <a:ea typeface="Arial" charset="0"/>
                <a:cs typeface="Arial" charset="0"/>
              </a:rPr>
              <a:t>2 technical reports </a:t>
            </a:r>
            <a:r>
              <a:rPr lang="en-US" sz="2000" dirty="0">
                <a:solidFill>
                  <a:schemeClr val="tx1"/>
                </a:solidFill>
                <a:latin typeface="Arial" charset="0"/>
                <a:ea typeface="Arial" charset="0"/>
                <a:cs typeface="Arial" charset="0"/>
              </a:rPr>
              <a:t>and </a:t>
            </a:r>
            <a:r>
              <a:rPr lang="en-US" sz="2000" b="1" dirty="0">
                <a:solidFill>
                  <a:schemeClr val="tx1"/>
                </a:solidFill>
                <a:latin typeface="Arial" charset="0"/>
                <a:ea typeface="Arial" charset="0"/>
                <a:cs typeface="Arial" charset="0"/>
              </a:rPr>
              <a:t>1</a:t>
            </a:r>
            <a:r>
              <a:rPr lang="en-US" sz="2000" dirty="0">
                <a:solidFill>
                  <a:schemeClr val="tx1"/>
                </a:solidFill>
                <a:latin typeface="Arial" charset="0"/>
                <a:ea typeface="Arial" charset="0"/>
                <a:cs typeface="Arial" charset="0"/>
              </a:rPr>
              <a:t> training </a:t>
            </a:r>
            <a:r>
              <a:rPr lang="en-US" sz="2000" b="1" dirty="0">
                <a:solidFill>
                  <a:schemeClr val="tx1"/>
                </a:solidFill>
                <a:latin typeface="Arial" charset="0"/>
                <a:ea typeface="Arial" charset="0"/>
                <a:cs typeface="Arial" charset="0"/>
              </a:rPr>
              <a:t>manual</a:t>
            </a:r>
            <a:r>
              <a:rPr lang="en-US" sz="2000" dirty="0">
                <a:solidFill>
                  <a:schemeClr val="tx1"/>
                </a:solidFill>
                <a:latin typeface="Arial" charset="0"/>
                <a:ea typeface="Arial" charset="0"/>
                <a:cs typeface="Arial" charset="0"/>
              </a:rPr>
              <a:t> produced</a:t>
            </a:r>
          </a:p>
          <a:p>
            <a:pPr marL="342900" indent="-342900">
              <a:buFont typeface="Arial" panose="020B0604020202020204" pitchFamily="34" charset="0"/>
              <a:buChar char="•"/>
            </a:pPr>
            <a:r>
              <a:rPr lang="en-US" sz="2000" b="1" dirty="0">
                <a:solidFill>
                  <a:schemeClr val="tx1"/>
                </a:solidFill>
                <a:latin typeface="Arial" charset="0"/>
                <a:ea typeface="Arial" charset="0"/>
                <a:cs typeface="Arial" charset="0"/>
              </a:rPr>
              <a:t>2 VI tools</a:t>
            </a:r>
            <a:r>
              <a:rPr lang="en-US" sz="2000" dirty="0">
                <a:solidFill>
                  <a:schemeClr val="tx1"/>
                </a:solidFill>
                <a:latin typeface="Arial" charset="0"/>
                <a:ea typeface="Arial" charset="0"/>
                <a:cs typeface="Arial" charset="0"/>
              </a:rPr>
              <a:t> developed and applied in Kenya and Tanzania</a:t>
            </a:r>
          </a:p>
          <a:p>
            <a:pPr marL="342900" indent="-342900">
              <a:buFont typeface="Arial" panose="020B0604020202020204" pitchFamily="34" charset="0"/>
              <a:buChar char="•"/>
            </a:pPr>
            <a:r>
              <a:rPr lang="en-US" sz="2000" b="1" dirty="0">
                <a:solidFill>
                  <a:schemeClr val="tx1"/>
                </a:solidFill>
                <a:latin typeface="Arial" charset="0"/>
                <a:ea typeface="Arial" charset="0"/>
                <a:cs typeface="Arial" charset="0"/>
              </a:rPr>
              <a:t>&gt;150 local government agencies officers</a:t>
            </a:r>
            <a:r>
              <a:rPr lang="en-US" sz="2000" dirty="0">
                <a:solidFill>
                  <a:schemeClr val="tx1"/>
                </a:solidFill>
                <a:latin typeface="Arial" charset="0"/>
                <a:ea typeface="Arial" charset="0"/>
                <a:cs typeface="Arial" charset="0"/>
              </a:rPr>
              <a:t> trained in climate change adaptation</a:t>
            </a:r>
          </a:p>
          <a:p>
            <a:pPr marL="342900" indent="-342900">
              <a:buFont typeface="Arial" panose="020B0604020202020204" pitchFamily="34" charset="0"/>
              <a:buChar char="•"/>
            </a:pPr>
            <a:r>
              <a:rPr lang="en-US" sz="2800" b="1" dirty="0">
                <a:solidFill>
                  <a:schemeClr val="tx1"/>
                </a:solidFill>
                <a:latin typeface="Arial" charset="0"/>
                <a:ea typeface="Arial" charset="0"/>
                <a:cs typeface="Arial" charset="0"/>
              </a:rPr>
              <a:t>$5M</a:t>
            </a:r>
            <a:r>
              <a:rPr lang="en-US" sz="2000" b="1" dirty="0">
                <a:solidFill>
                  <a:schemeClr val="tx1"/>
                </a:solidFill>
                <a:latin typeface="Arial" charset="0"/>
                <a:ea typeface="Arial" charset="0"/>
                <a:cs typeface="Arial" charset="0"/>
              </a:rPr>
              <a:t> mobilized</a:t>
            </a:r>
            <a:r>
              <a:rPr lang="en-US" sz="2000" dirty="0">
                <a:solidFill>
                  <a:schemeClr val="tx1"/>
                </a:solidFill>
                <a:latin typeface="Arial" charset="0"/>
                <a:ea typeface="Arial" charset="0"/>
                <a:cs typeface="Arial" charset="0"/>
              </a:rPr>
              <a:t> by Lake Victoria Basin Commission from Adaptation Fund as a result of RCMRD/SERVIR E&amp;SA support in VIA</a:t>
            </a:r>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3963478" y="5848291"/>
            <a:ext cx="8645061" cy="4913544"/>
          </a:xfrm>
          <a:prstGeom prst="rect">
            <a:avLst/>
          </a:prstGeom>
        </p:spPr>
      </p:pic>
      <p:sp>
        <p:nvSpPr>
          <p:cNvPr id="13" name="Oval 12"/>
          <p:cNvSpPr/>
          <p:nvPr/>
        </p:nvSpPr>
        <p:spPr>
          <a:xfrm>
            <a:off x="20574000" y="17149650"/>
            <a:ext cx="1066800" cy="127551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4427783" y="10813870"/>
            <a:ext cx="4035517" cy="3026638"/>
          </a:xfrm>
          <a:prstGeom prst="rect">
            <a:avLst/>
          </a:prstGeom>
          <a:ln>
            <a:solidFill>
              <a:schemeClr val="tx1"/>
            </a:solidFill>
          </a:ln>
        </p:spPr>
      </p:pic>
      <p:pic>
        <p:nvPicPr>
          <p:cNvPr id="16" name="Picture 15"/>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8682139" y="10954972"/>
            <a:ext cx="3998753" cy="2648525"/>
          </a:xfrm>
          <a:prstGeom prst="rect">
            <a:avLst/>
          </a:prstGeom>
          <a:ln>
            <a:solidFill>
              <a:schemeClr val="tx1"/>
            </a:solidFill>
          </a:ln>
        </p:spPr>
      </p:pic>
      <p:pic>
        <p:nvPicPr>
          <p:cNvPr id="17" name="Picture 16"/>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8463300" y="13613593"/>
            <a:ext cx="4030176" cy="2669338"/>
          </a:xfrm>
          <a:prstGeom prst="rect">
            <a:avLst/>
          </a:prstGeom>
          <a:ln>
            <a:solidFill>
              <a:schemeClr val="tx1"/>
            </a:solidFill>
          </a:ln>
        </p:spPr>
      </p:pic>
      <p:pic>
        <p:nvPicPr>
          <p:cNvPr id="18" name="Picture 17"/>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047557" y="13631190"/>
            <a:ext cx="4306963" cy="2818070"/>
          </a:xfrm>
          <a:prstGeom prst="rect">
            <a:avLst/>
          </a:prstGeom>
        </p:spPr>
      </p:pic>
      <p:sp>
        <p:nvSpPr>
          <p:cNvPr id="19" name="Rectangle 18"/>
          <p:cNvSpPr/>
          <p:nvPr/>
        </p:nvSpPr>
        <p:spPr>
          <a:xfrm>
            <a:off x="11974923" y="5825556"/>
            <a:ext cx="1988555" cy="5330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Arial" panose="020B0604020202020204" pitchFamily="34" charset="0"/>
                <a:cs typeface="Arial" panose="020B0604020202020204" pitchFamily="34" charset="0"/>
              </a:rPr>
              <a:t>“If it was not for your work (RCMRD/SERVIR-E&amp;SA), we couldn't have received the funds. If we can implement more and show the impact clearly, then we can get more money” Fred Mngumbe, LVBC on receiving $5M from AF.</a:t>
            </a:r>
          </a:p>
        </p:txBody>
      </p:sp>
      <p:sp>
        <p:nvSpPr>
          <p:cNvPr id="20" name="Rectangle 19"/>
          <p:cNvSpPr/>
          <p:nvPr/>
        </p:nvSpPr>
        <p:spPr>
          <a:xfrm>
            <a:off x="20022183" y="18486798"/>
            <a:ext cx="1671803" cy="60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Community adaptation action plans developed for 14 NRT conservancies</a:t>
            </a:r>
          </a:p>
        </p:txBody>
      </p:sp>
      <p:sp>
        <p:nvSpPr>
          <p:cNvPr id="63" name="Rectangle 62"/>
          <p:cNvSpPr/>
          <p:nvPr/>
        </p:nvSpPr>
        <p:spPr>
          <a:xfrm>
            <a:off x="16586692" y="20885771"/>
            <a:ext cx="3138966" cy="51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Community adaptation projects to be rolled out in FY2019 for 20 ‘hotspot’ districts in Tanzania</a:t>
            </a:r>
          </a:p>
        </p:txBody>
      </p:sp>
      <p:sp>
        <p:nvSpPr>
          <p:cNvPr id="88" name="Rectangle 87"/>
          <p:cNvSpPr/>
          <p:nvPr/>
        </p:nvSpPr>
        <p:spPr>
          <a:xfrm>
            <a:off x="11945145" y="11727180"/>
            <a:ext cx="1988555" cy="427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Arial" panose="020B0604020202020204" pitchFamily="34" charset="0"/>
                <a:cs typeface="Arial" panose="020B0604020202020204" pitchFamily="34" charset="0"/>
              </a:rPr>
              <a:t>“As a regional centre, it’s difficult for SADC-CSC to get regional precipitation datasets therefore CHIRPS is very useful” Sydney Samuel of SADC Climate Services Centre</a:t>
            </a:r>
          </a:p>
        </p:txBody>
      </p:sp>
      <p:sp>
        <p:nvSpPr>
          <p:cNvPr id="95" name="Shape 122"/>
          <p:cNvSpPr/>
          <p:nvPr/>
        </p:nvSpPr>
        <p:spPr>
          <a:xfrm>
            <a:off x="23325641" y="7295271"/>
            <a:ext cx="3443859" cy="1634490"/>
          </a:xfrm>
          <a:prstGeom prst="roundRect">
            <a:avLst>
              <a:gd name="adj" fmla="val 16667"/>
            </a:avLst>
          </a:prstGeom>
          <a:noFill/>
          <a:ln>
            <a:solidFill>
              <a:srgbClr val="94A3D4"/>
            </a:solidFill>
          </a:ln>
        </p:spPr>
        <p:txBody>
          <a:bodyPr wrap="square" rtlCol="0">
            <a:spAutoFit/>
          </a:bodyPr>
          <a:lstStyle/>
          <a:p>
            <a:pPr>
              <a:lnSpc>
                <a:spcPct val="150000"/>
              </a:lnSpc>
            </a:pPr>
            <a:r>
              <a:rPr lang="en-US" sz="2000" dirty="0">
                <a:latin typeface="Arial" charset="0"/>
                <a:ea typeface="Arial" charset="0"/>
                <a:cs typeface="Arial" charset="0"/>
                <a:sym typeface="Arial"/>
              </a:rPr>
              <a:t>Data Acquisition, stakeholder consultations and training</a:t>
            </a:r>
          </a:p>
        </p:txBody>
      </p:sp>
      <p:sp>
        <p:nvSpPr>
          <p:cNvPr id="96" name="Shape 123"/>
          <p:cNvSpPr/>
          <p:nvPr/>
        </p:nvSpPr>
        <p:spPr>
          <a:xfrm>
            <a:off x="26977085" y="7304796"/>
            <a:ext cx="3443859" cy="1634490"/>
          </a:xfrm>
          <a:prstGeom prst="roundRect">
            <a:avLst>
              <a:gd name="adj" fmla="val 16667"/>
            </a:avLst>
          </a:prstGeom>
          <a:noFill/>
          <a:ln>
            <a:solidFill>
              <a:srgbClr val="94A3D4"/>
            </a:solidFill>
          </a:ln>
        </p:spPr>
        <p:txBody>
          <a:bodyPr wrap="square" rtlCol="0">
            <a:spAutoFit/>
          </a:bodyPr>
          <a:lstStyle/>
          <a:p>
            <a:pPr>
              <a:lnSpc>
                <a:spcPct val="150000"/>
              </a:lnSpc>
            </a:pPr>
            <a:r>
              <a:rPr lang="en-US" sz="2000" dirty="0">
                <a:latin typeface="Arial" charset="0"/>
                <a:ea typeface="Arial" charset="0"/>
                <a:cs typeface="Arial" charset="0"/>
                <a:sym typeface="Arial"/>
              </a:rPr>
              <a:t>Data processing &amp; analysis, product co-development and validation</a:t>
            </a:r>
          </a:p>
        </p:txBody>
      </p:sp>
      <p:sp>
        <p:nvSpPr>
          <p:cNvPr id="97" name="Shape 124"/>
          <p:cNvSpPr/>
          <p:nvPr/>
        </p:nvSpPr>
        <p:spPr>
          <a:xfrm>
            <a:off x="30656480" y="7287607"/>
            <a:ext cx="3443859" cy="1634490"/>
          </a:xfrm>
          <a:prstGeom prst="roundRect">
            <a:avLst>
              <a:gd name="adj" fmla="val 16667"/>
            </a:avLst>
          </a:prstGeom>
          <a:noFill/>
          <a:ln>
            <a:solidFill>
              <a:srgbClr val="94A3D4"/>
            </a:solidFill>
          </a:ln>
        </p:spPr>
        <p:txBody>
          <a:bodyPr wrap="square" rtlCol="0">
            <a:spAutoFit/>
          </a:bodyPr>
          <a:lstStyle/>
          <a:p>
            <a:pPr>
              <a:lnSpc>
                <a:spcPct val="150000"/>
              </a:lnSpc>
            </a:pPr>
            <a:r>
              <a:rPr lang="en-US" sz="2000" dirty="0">
                <a:latin typeface="Arial" charset="0"/>
                <a:ea typeface="Arial" charset="0"/>
                <a:cs typeface="Arial" charset="0"/>
                <a:sym typeface="Arial"/>
              </a:rPr>
              <a:t>Products dissemination and integration into decision making processes</a:t>
            </a:r>
          </a:p>
        </p:txBody>
      </p:sp>
      <p:sp>
        <p:nvSpPr>
          <p:cNvPr id="98" name="Shape 125"/>
          <p:cNvSpPr/>
          <p:nvPr/>
        </p:nvSpPr>
        <p:spPr>
          <a:xfrm>
            <a:off x="25047571" y="6846407"/>
            <a:ext cx="8065579" cy="315544"/>
          </a:xfrm>
          <a:prstGeom prst="rightArrow">
            <a:avLst>
              <a:gd name="adj1" fmla="val 50000"/>
              <a:gd name="adj2" fmla="val 50000"/>
            </a:avLst>
          </a:prstGeom>
          <a:solidFill>
            <a:srgbClr val="94A3D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00" dirty="0">
              <a:solidFill>
                <a:schemeClr val="lt1"/>
              </a:solidFill>
              <a:latin typeface="Arial" panose="020B0604020202020204" pitchFamily="34" charset="0"/>
              <a:cs typeface="Arial" panose="020B0604020202020204" pitchFamily="34" charset="0"/>
              <a:sym typeface="Calibri"/>
            </a:endParaRPr>
          </a:p>
        </p:txBody>
      </p:sp>
      <p:pic>
        <p:nvPicPr>
          <p:cNvPr id="99" name="Shape 128"/>
          <p:cNvPicPr preferRelativeResize="0"/>
          <p:nvPr/>
        </p:nvPicPr>
        <p:blipFill rotWithShape="1">
          <a:blip r:embed="rId17">
            <a:alphaModFix/>
          </a:blip>
          <a:srcRect/>
          <a:stretch/>
        </p:blipFill>
        <p:spPr>
          <a:xfrm>
            <a:off x="30073511" y="21855770"/>
            <a:ext cx="1192849" cy="1211345"/>
          </a:xfrm>
          <a:prstGeom prst="rect">
            <a:avLst/>
          </a:prstGeom>
          <a:noFill/>
          <a:ln>
            <a:noFill/>
          </a:ln>
        </p:spPr>
      </p:pic>
      <p:pic>
        <p:nvPicPr>
          <p:cNvPr id="100" name="Shape 129"/>
          <p:cNvPicPr preferRelativeResize="0"/>
          <p:nvPr/>
        </p:nvPicPr>
        <p:blipFill rotWithShape="1">
          <a:blip r:embed="rId18">
            <a:alphaModFix/>
          </a:blip>
          <a:srcRect/>
          <a:stretch/>
        </p:blipFill>
        <p:spPr>
          <a:xfrm>
            <a:off x="25545362" y="21982439"/>
            <a:ext cx="1089304" cy="1020866"/>
          </a:xfrm>
          <a:prstGeom prst="rect">
            <a:avLst/>
          </a:prstGeom>
          <a:noFill/>
          <a:ln>
            <a:noFill/>
          </a:ln>
        </p:spPr>
      </p:pic>
      <p:pic>
        <p:nvPicPr>
          <p:cNvPr id="101" name="Shape 131"/>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26914383" y="22112459"/>
            <a:ext cx="2525563" cy="913348"/>
          </a:xfrm>
          <a:prstGeom prst="rect">
            <a:avLst/>
          </a:prstGeom>
          <a:noFill/>
          <a:ln>
            <a:noFill/>
          </a:ln>
        </p:spPr>
      </p:pic>
      <p:pic>
        <p:nvPicPr>
          <p:cNvPr id="102" name="Shape 132" descr="C:\Users\servir\Downloads\CHG Logo.png"/>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22981959" y="21970216"/>
            <a:ext cx="2075282" cy="972652"/>
          </a:xfrm>
          <a:prstGeom prst="rect">
            <a:avLst/>
          </a:prstGeom>
          <a:noFill/>
          <a:ln>
            <a:noFill/>
          </a:ln>
        </p:spPr>
      </p:pic>
      <p:pic>
        <p:nvPicPr>
          <p:cNvPr id="103" name="Picture 102"/>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31760234" y="22279933"/>
            <a:ext cx="2072566" cy="781572"/>
          </a:xfrm>
          <a:prstGeom prst="rect">
            <a:avLst/>
          </a:prstGeom>
        </p:spPr>
      </p:pic>
      <p:sp>
        <p:nvSpPr>
          <p:cNvPr id="104" name="Rectangle 103"/>
          <p:cNvSpPr/>
          <p:nvPr/>
        </p:nvSpPr>
        <p:spPr>
          <a:xfrm>
            <a:off x="29620212" y="17919588"/>
            <a:ext cx="4480127" cy="3755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chemeClr val="tx1"/>
                </a:solidFill>
                <a:latin typeface="Arial" charset="0"/>
                <a:ea typeface="Arial" charset="0"/>
                <a:cs typeface="Arial" charset="0"/>
              </a:rPr>
              <a:t>Sustaining the VIA service by broadening demand base e.g., reaching out to USAID S.A</a:t>
            </a:r>
          </a:p>
          <a:p>
            <a:pPr marL="342900" indent="-342900">
              <a:buFont typeface="Arial" panose="020B0604020202020204" pitchFamily="34" charset="0"/>
              <a:buChar char="•"/>
            </a:pPr>
            <a:r>
              <a:rPr lang="en-US" sz="2000" dirty="0">
                <a:solidFill>
                  <a:schemeClr val="tx1"/>
                </a:solidFill>
                <a:latin typeface="Arial" charset="0"/>
                <a:ea typeface="Arial" charset="0"/>
                <a:cs typeface="Arial" charset="0"/>
              </a:rPr>
              <a:t>Transitioning the VI tool into a decision modeling tool (ongoing) by incorporating community perceptions</a:t>
            </a:r>
          </a:p>
          <a:p>
            <a:pPr marL="342900" indent="-342900">
              <a:buFont typeface="Arial" panose="020B0604020202020204" pitchFamily="34" charset="0"/>
              <a:buChar char="•"/>
            </a:pPr>
            <a:r>
              <a:rPr lang="en-US" sz="2000" dirty="0">
                <a:solidFill>
                  <a:schemeClr val="tx1"/>
                </a:solidFill>
                <a:latin typeface="Arial" charset="0"/>
                <a:ea typeface="Arial" charset="0"/>
                <a:cs typeface="Arial" charset="0"/>
              </a:rPr>
              <a:t>Supporting regional partners like LVBC, WARIDI, NRT and others implement community adaptation projects using outputs from VIAs</a:t>
            </a:r>
          </a:p>
          <a:p>
            <a:pPr marL="342900" indent="-342900">
              <a:buFont typeface="Arial" panose="020B0604020202020204" pitchFamily="34" charset="0"/>
              <a:buChar char="•"/>
            </a:pPr>
            <a:endParaRPr lang="en-US" sz="2000" dirty="0">
              <a:solidFill>
                <a:schemeClr val="tx1"/>
              </a:solidFill>
              <a:latin typeface="Arial" charset="0"/>
              <a:ea typeface="Arial" charset="0"/>
              <a:cs typeface="Arial" charset="0"/>
            </a:endParaRPr>
          </a:p>
        </p:txBody>
      </p:sp>
      <p:sp>
        <p:nvSpPr>
          <p:cNvPr id="107" name="Triangle 82">
            <a:extLst>
              <a:ext uri="{FF2B5EF4-FFF2-40B4-BE49-F238E27FC236}">
                <a16:creationId xmlns:a16="http://schemas.microsoft.com/office/drawing/2014/main" xmlns="" id="{442455C5-4706-B445-BB83-2B46346957E3}"/>
              </a:ext>
            </a:extLst>
          </p:cNvPr>
          <p:cNvSpPr/>
          <p:nvPr/>
        </p:nvSpPr>
        <p:spPr>
          <a:xfrm flipV="1">
            <a:off x="18376944" y="3398584"/>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xmlns="" id="{0868FF70-2DF9-0F46-B2BB-E8AD7BCB65DD}"/>
              </a:ext>
            </a:extLst>
          </p:cNvPr>
          <p:cNvSpPr txBox="1"/>
          <p:nvPr/>
        </p:nvSpPr>
        <p:spPr>
          <a:xfrm>
            <a:off x="17373600" y="2998232"/>
            <a:ext cx="2978149"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Adaptation assessments</a:t>
            </a:r>
          </a:p>
        </p:txBody>
      </p:sp>
      <p:sp>
        <p:nvSpPr>
          <p:cNvPr id="109" name="Triangle 85">
            <a:extLst>
              <a:ext uri="{FF2B5EF4-FFF2-40B4-BE49-F238E27FC236}">
                <a16:creationId xmlns:a16="http://schemas.microsoft.com/office/drawing/2014/main" xmlns="" id="{DE5D59AB-FDB0-A247-8610-6689AD4C6FE7}"/>
              </a:ext>
            </a:extLst>
          </p:cNvPr>
          <p:cNvSpPr/>
          <p:nvPr/>
        </p:nvSpPr>
        <p:spPr>
          <a:xfrm>
            <a:off x="17764296" y="3697034"/>
            <a:ext cx="612648" cy="301752"/>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xmlns="" id="{EF21F2EE-43B7-E345-A3C6-0F09E3B7B18E}"/>
              </a:ext>
            </a:extLst>
          </p:cNvPr>
          <p:cNvSpPr txBox="1"/>
          <p:nvPr/>
        </p:nvSpPr>
        <p:spPr>
          <a:xfrm>
            <a:off x="17651444" y="3974617"/>
            <a:ext cx="484203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Training national &amp; local govt. agencies</a:t>
            </a:r>
          </a:p>
        </p:txBody>
      </p:sp>
      <p:sp>
        <p:nvSpPr>
          <p:cNvPr id="111" name="Triangle 82">
            <a:extLst>
              <a:ext uri="{FF2B5EF4-FFF2-40B4-BE49-F238E27FC236}">
                <a16:creationId xmlns:a16="http://schemas.microsoft.com/office/drawing/2014/main" xmlns="" id="{442455C5-4706-B445-BB83-2B46346957E3}"/>
              </a:ext>
            </a:extLst>
          </p:cNvPr>
          <p:cNvSpPr/>
          <p:nvPr/>
        </p:nvSpPr>
        <p:spPr>
          <a:xfrm flipV="1">
            <a:off x="20858084" y="3392632"/>
            <a:ext cx="613015" cy="298450"/>
          </a:xfrm>
          <a:prstGeom prst="triangle">
            <a:avLst/>
          </a:prstGeom>
          <a:solidFill>
            <a:srgbClr val="94A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xmlns="" id="{0868FF70-2DF9-0F46-B2BB-E8AD7BCB65DD}"/>
              </a:ext>
            </a:extLst>
          </p:cNvPr>
          <p:cNvSpPr txBox="1"/>
          <p:nvPr/>
        </p:nvSpPr>
        <p:spPr>
          <a:xfrm>
            <a:off x="20601454" y="2975780"/>
            <a:ext cx="1638201"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CAAP devpt.</a:t>
            </a:r>
          </a:p>
        </p:txBody>
      </p:sp>
      <p:pic>
        <p:nvPicPr>
          <p:cNvPr id="23" name="Picture 22"/>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7586228" y="9077420"/>
            <a:ext cx="4974565" cy="3294841"/>
          </a:xfrm>
          <a:prstGeom prst="rect">
            <a:avLst/>
          </a:prstGeom>
        </p:spPr>
      </p:pic>
      <p:pic>
        <p:nvPicPr>
          <p:cNvPr id="6" name="Picture 5"/>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24019600" y="17490691"/>
            <a:ext cx="4758894" cy="3894373"/>
          </a:xfrm>
          <a:prstGeom prst="rect">
            <a:avLst/>
          </a:prstGeom>
          <a:ln>
            <a:solidFill>
              <a:schemeClr val="tx1"/>
            </a:solidFill>
          </a:ln>
        </p:spPr>
      </p:pic>
      <p:pic>
        <p:nvPicPr>
          <p:cNvPr id="73" name="Picture 72">
            <a:extLst>
              <a:ext uri="{FF2B5EF4-FFF2-40B4-BE49-F238E27FC236}">
                <a16:creationId xmlns:a16="http://schemas.microsoft.com/office/drawing/2014/main" xmlns="" id="{DF6D5C8D-DCD4-DE43-95CA-BDAF4CDFBDD4}"/>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293067" y="21656103"/>
            <a:ext cx="19543652" cy="1591056"/>
          </a:xfrm>
          <a:prstGeom prst="rect">
            <a:avLst/>
          </a:prstGeom>
        </p:spPr>
      </p:pic>
    </p:spTree>
    <p:extLst>
      <p:ext uri="{BB962C8B-B14F-4D97-AF65-F5344CB8AC3E}">
        <p14:creationId xmlns:p14="http://schemas.microsoft.com/office/powerpoint/2010/main" val="1264338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1853</TotalTime>
  <Words>699</Words>
  <Application>Microsoft Office PowerPoint</Application>
  <PresentationFormat>Custom</PresentationFormat>
  <Paragraphs>142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AnastasiaW</cp:lastModifiedBy>
  <cp:revision>148</cp:revision>
  <cp:lastPrinted>2018-09-21T18:31:57Z</cp:lastPrinted>
  <dcterms:created xsi:type="dcterms:W3CDTF">2017-08-02T18:32:15Z</dcterms:created>
  <dcterms:modified xsi:type="dcterms:W3CDTF">2020-05-22T12:48:12Z</dcterms:modified>
</cp:coreProperties>
</file>