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5" r:id="rId2"/>
  </p:sldIdLst>
  <p:sldSz cx="34747200" cy="23774400"/>
  <p:notesSz cx="6858000" cy="9144000"/>
  <p:defaultTextStyle>
    <a:defPPr>
      <a:defRPr lang="en-US"/>
    </a:defPPr>
    <a:lvl1pPr marL="0" algn="l" defTabSz="2808499" rtl="0" eaLnBrk="1" latinLnBrk="0" hangingPunct="1">
      <a:defRPr sz="5530" kern="1200">
        <a:solidFill>
          <a:schemeClr val="tx1"/>
        </a:solidFill>
        <a:latin typeface="+mn-lt"/>
        <a:ea typeface="+mn-ea"/>
        <a:cs typeface="+mn-cs"/>
      </a:defRPr>
    </a:lvl1pPr>
    <a:lvl2pPr marL="1404251" algn="l" defTabSz="2808499" rtl="0" eaLnBrk="1" latinLnBrk="0" hangingPunct="1">
      <a:defRPr sz="5530" kern="1200">
        <a:solidFill>
          <a:schemeClr val="tx1"/>
        </a:solidFill>
        <a:latin typeface="+mn-lt"/>
        <a:ea typeface="+mn-ea"/>
        <a:cs typeface="+mn-cs"/>
      </a:defRPr>
    </a:lvl2pPr>
    <a:lvl3pPr marL="2808499" algn="l" defTabSz="2808499" rtl="0" eaLnBrk="1" latinLnBrk="0" hangingPunct="1">
      <a:defRPr sz="5530" kern="1200">
        <a:solidFill>
          <a:schemeClr val="tx1"/>
        </a:solidFill>
        <a:latin typeface="+mn-lt"/>
        <a:ea typeface="+mn-ea"/>
        <a:cs typeface="+mn-cs"/>
      </a:defRPr>
    </a:lvl3pPr>
    <a:lvl4pPr marL="4212744" algn="l" defTabSz="2808499" rtl="0" eaLnBrk="1" latinLnBrk="0" hangingPunct="1">
      <a:defRPr sz="5530" kern="1200">
        <a:solidFill>
          <a:schemeClr val="tx1"/>
        </a:solidFill>
        <a:latin typeface="+mn-lt"/>
        <a:ea typeface="+mn-ea"/>
        <a:cs typeface="+mn-cs"/>
      </a:defRPr>
    </a:lvl4pPr>
    <a:lvl5pPr marL="5616995" algn="l" defTabSz="2808499" rtl="0" eaLnBrk="1" latinLnBrk="0" hangingPunct="1">
      <a:defRPr sz="5530" kern="1200">
        <a:solidFill>
          <a:schemeClr val="tx1"/>
        </a:solidFill>
        <a:latin typeface="+mn-lt"/>
        <a:ea typeface="+mn-ea"/>
        <a:cs typeface="+mn-cs"/>
      </a:defRPr>
    </a:lvl5pPr>
    <a:lvl6pPr marL="7021246" algn="l" defTabSz="2808499" rtl="0" eaLnBrk="1" latinLnBrk="0" hangingPunct="1">
      <a:defRPr sz="5530" kern="1200">
        <a:solidFill>
          <a:schemeClr val="tx1"/>
        </a:solidFill>
        <a:latin typeface="+mn-lt"/>
        <a:ea typeface="+mn-ea"/>
        <a:cs typeface="+mn-cs"/>
      </a:defRPr>
    </a:lvl6pPr>
    <a:lvl7pPr marL="8425491" algn="l" defTabSz="2808499" rtl="0" eaLnBrk="1" latinLnBrk="0" hangingPunct="1">
      <a:defRPr sz="5530" kern="1200">
        <a:solidFill>
          <a:schemeClr val="tx1"/>
        </a:solidFill>
        <a:latin typeface="+mn-lt"/>
        <a:ea typeface="+mn-ea"/>
        <a:cs typeface="+mn-cs"/>
      </a:defRPr>
    </a:lvl7pPr>
    <a:lvl8pPr marL="9829740" algn="l" defTabSz="2808499" rtl="0" eaLnBrk="1" latinLnBrk="0" hangingPunct="1">
      <a:defRPr sz="5530" kern="1200">
        <a:solidFill>
          <a:schemeClr val="tx1"/>
        </a:solidFill>
        <a:latin typeface="+mn-lt"/>
        <a:ea typeface="+mn-ea"/>
        <a:cs typeface="+mn-cs"/>
      </a:defRPr>
    </a:lvl8pPr>
    <a:lvl9pPr marL="11233991" algn="l" defTabSz="2808499" rtl="0" eaLnBrk="1" latinLnBrk="0" hangingPunct="1">
      <a:defRPr sz="553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88" userDrawn="1">
          <p15:clr>
            <a:srgbClr val="A4A3A4"/>
          </p15:clr>
        </p15:guide>
        <p15:guide id="2" pos="10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a:srgbClr val="FFCC66"/>
    <a:srgbClr val="9FD9DE"/>
    <a:srgbClr val="94A3D4"/>
    <a:srgbClr val="7EB761"/>
    <a:srgbClr val="65964F"/>
    <a:srgbClr val="46C279"/>
    <a:srgbClr val="74A0A4"/>
    <a:srgbClr val="2F528F"/>
    <a:srgbClr val="3B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93778"/>
  </p:normalViewPr>
  <p:slideViewPr>
    <p:cSldViewPr snapToGrid="0" snapToObjects="1">
      <p:cViewPr varScale="1">
        <p:scale>
          <a:sx n="15" d="100"/>
          <a:sy n="15" d="100"/>
        </p:scale>
        <p:origin x="1195" y="34"/>
      </p:cViewPr>
      <p:guideLst>
        <p:guide orient="horz" pos="7488"/>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C0E7-C00F-774A-9DAF-632C869C4D86}" type="datetimeFigureOut">
              <a:rPr lang="en-US" smtClean="0"/>
              <a:t>11/15/2018</a:t>
            </a:fld>
            <a:endParaRPr lang="en-US" dirty="0"/>
          </a:p>
        </p:txBody>
      </p:sp>
      <p:sp>
        <p:nvSpPr>
          <p:cNvPr id="4" name="Slide Image Placeholder 3"/>
          <p:cNvSpPr>
            <a:spLocks noGrp="1" noRot="1" noChangeAspect="1"/>
          </p:cNvSpPr>
          <p:nvPr>
            <p:ph type="sldImg" idx="2"/>
          </p:nvPr>
        </p:nvSpPr>
        <p:spPr>
          <a:xfrm>
            <a:off x="1173163" y="1143000"/>
            <a:ext cx="45116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B95A-AA7C-1B41-920C-0563EF3F654A}" type="slidenum">
              <a:rPr lang="en-US" smtClean="0"/>
              <a:t>‹#›</a:t>
            </a:fld>
            <a:endParaRPr lang="en-US" dirty="0"/>
          </a:p>
        </p:txBody>
      </p:sp>
    </p:spTree>
    <p:extLst>
      <p:ext uri="{BB962C8B-B14F-4D97-AF65-F5344CB8AC3E}">
        <p14:creationId xmlns:p14="http://schemas.microsoft.com/office/powerpoint/2010/main" val="1759323367"/>
      </p:ext>
    </p:extLst>
  </p:cSld>
  <p:clrMap bg1="lt1" tx1="dk1" bg2="lt2" tx2="dk2" accent1="accent1" accent2="accent2" accent3="accent3" accent4="accent4" accent5="accent5" accent6="accent6" hlink="hlink" folHlink="folHlink"/>
  <p:notesStyle>
    <a:lvl1pPr marL="0" algn="l" defTabSz="2808499" rtl="0" eaLnBrk="1" latinLnBrk="0" hangingPunct="1">
      <a:defRPr sz="3686" kern="1200">
        <a:solidFill>
          <a:schemeClr val="tx1"/>
        </a:solidFill>
        <a:latin typeface="+mn-lt"/>
        <a:ea typeface="+mn-ea"/>
        <a:cs typeface="+mn-cs"/>
      </a:defRPr>
    </a:lvl1pPr>
    <a:lvl2pPr marL="1404251" algn="l" defTabSz="2808499" rtl="0" eaLnBrk="1" latinLnBrk="0" hangingPunct="1">
      <a:defRPr sz="3686" kern="1200">
        <a:solidFill>
          <a:schemeClr val="tx1"/>
        </a:solidFill>
        <a:latin typeface="+mn-lt"/>
        <a:ea typeface="+mn-ea"/>
        <a:cs typeface="+mn-cs"/>
      </a:defRPr>
    </a:lvl2pPr>
    <a:lvl3pPr marL="2808499" algn="l" defTabSz="2808499" rtl="0" eaLnBrk="1" latinLnBrk="0" hangingPunct="1">
      <a:defRPr sz="3686" kern="1200">
        <a:solidFill>
          <a:schemeClr val="tx1"/>
        </a:solidFill>
        <a:latin typeface="+mn-lt"/>
        <a:ea typeface="+mn-ea"/>
        <a:cs typeface="+mn-cs"/>
      </a:defRPr>
    </a:lvl3pPr>
    <a:lvl4pPr marL="4212744" algn="l" defTabSz="2808499" rtl="0" eaLnBrk="1" latinLnBrk="0" hangingPunct="1">
      <a:defRPr sz="3686" kern="1200">
        <a:solidFill>
          <a:schemeClr val="tx1"/>
        </a:solidFill>
        <a:latin typeface="+mn-lt"/>
        <a:ea typeface="+mn-ea"/>
        <a:cs typeface="+mn-cs"/>
      </a:defRPr>
    </a:lvl4pPr>
    <a:lvl5pPr marL="5616995" algn="l" defTabSz="2808499" rtl="0" eaLnBrk="1" latinLnBrk="0" hangingPunct="1">
      <a:defRPr sz="3686" kern="1200">
        <a:solidFill>
          <a:schemeClr val="tx1"/>
        </a:solidFill>
        <a:latin typeface="+mn-lt"/>
        <a:ea typeface="+mn-ea"/>
        <a:cs typeface="+mn-cs"/>
      </a:defRPr>
    </a:lvl5pPr>
    <a:lvl6pPr marL="7021246" algn="l" defTabSz="2808499" rtl="0" eaLnBrk="1" latinLnBrk="0" hangingPunct="1">
      <a:defRPr sz="3686" kern="1200">
        <a:solidFill>
          <a:schemeClr val="tx1"/>
        </a:solidFill>
        <a:latin typeface="+mn-lt"/>
        <a:ea typeface="+mn-ea"/>
        <a:cs typeface="+mn-cs"/>
      </a:defRPr>
    </a:lvl6pPr>
    <a:lvl7pPr marL="8425491" algn="l" defTabSz="2808499" rtl="0" eaLnBrk="1" latinLnBrk="0" hangingPunct="1">
      <a:defRPr sz="3686" kern="1200">
        <a:solidFill>
          <a:schemeClr val="tx1"/>
        </a:solidFill>
        <a:latin typeface="+mn-lt"/>
        <a:ea typeface="+mn-ea"/>
        <a:cs typeface="+mn-cs"/>
      </a:defRPr>
    </a:lvl7pPr>
    <a:lvl8pPr marL="9829740" algn="l" defTabSz="2808499" rtl="0" eaLnBrk="1" latinLnBrk="0" hangingPunct="1">
      <a:defRPr sz="3686" kern="1200">
        <a:solidFill>
          <a:schemeClr val="tx1"/>
        </a:solidFill>
        <a:latin typeface="+mn-lt"/>
        <a:ea typeface="+mn-ea"/>
        <a:cs typeface="+mn-cs"/>
      </a:defRPr>
    </a:lvl8pPr>
    <a:lvl9pPr marL="11233991" algn="l" defTabSz="2808499" rtl="0" eaLnBrk="1" latinLnBrk="0" hangingPunct="1">
      <a:defRPr sz="36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1143000"/>
            <a:ext cx="4511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B95A-AA7C-1B41-920C-0563EF3F654A}" type="slidenum">
              <a:rPr lang="en-US" smtClean="0"/>
              <a:t>1</a:t>
            </a:fld>
            <a:endParaRPr lang="en-US" dirty="0"/>
          </a:p>
        </p:txBody>
      </p:sp>
    </p:spTree>
    <p:extLst>
      <p:ext uri="{BB962C8B-B14F-4D97-AF65-F5344CB8AC3E}">
        <p14:creationId xmlns:p14="http://schemas.microsoft.com/office/powerpoint/2010/main" val="267693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3890859"/>
            <a:ext cx="29535120" cy="8277013"/>
          </a:xfrm>
        </p:spPr>
        <p:txBody>
          <a:bodyPr anchor="b"/>
          <a:lstStyle>
            <a:lvl1pPr algn="ctr">
              <a:defRPr sz="20800"/>
            </a:lvl1pPr>
          </a:lstStyle>
          <a:p>
            <a:r>
              <a:rPr lang="en-US"/>
              <a:t>Click to edit Master title style</a:t>
            </a:r>
            <a:endParaRPr lang="en-US" dirty="0"/>
          </a:p>
        </p:txBody>
      </p:sp>
      <p:sp>
        <p:nvSpPr>
          <p:cNvPr id="3" name="Subtitle 2"/>
          <p:cNvSpPr>
            <a:spLocks noGrp="1"/>
          </p:cNvSpPr>
          <p:nvPr>
            <p:ph type="subTitle" idx="1"/>
          </p:nvPr>
        </p:nvSpPr>
        <p:spPr>
          <a:xfrm>
            <a:off x="4343400" y="12487065"/>
            <a:ext cx="26060400" cy="5739975"/>
          </a:xfrm>
        </p:spPr>
        <p:txBody>
          <a:bodyPr/>
          <a:lstStyle>
            <a:lvl1pPr marL="0" indent="0" algn="ctr">
              <a:buNone/>
              <a:defRPr sz="8320"/>
            </a:lvl1pPr>
            <a:lvl2pPr marL="1584975" indent="0" algn="ctr">
              <a:buNone/>
              <a:defRPr sz="6933"/>
            </a:lvl2pPr>
            <a:lvl3pPr marL="3169950" indent="0" algn="ctr">
              <a:buNone/>
              <a:defRPr sz="6240"/>
            </a:lvl3pPr>
            <a:lvl4pPr marL="4754926" indent="0" algn="ctr">
              <a:buNone/>
              <a:defRPr sz="5547"/>
            </a:lvl4pPr>
            <a:lvl5pPr marL="6339901" indent="0" algn="ctr">
              <a:buNone/>
              <a:defRPr sz="5547"/>
            </a:lvl5pPr>
            <a:lvl6pPr marL="7924876" indent="0" algn="ctr">
              <a:buNone/>
              <a:defRPr sz="5547"/>
            </a:lvl6pPr>
            <a:lvl7pPr marL="9509851" indent="0" algn="ctr">
              <a:buNone/>
              <a:defRPr sz="5547"/>
            </a:lvl7pPr>
            <a:lvl8pPr marL="11094827" indent="0" algn="ctr">
              <a:buNone/>
              <a:defRPr sz="5547"/>
            </a:lvl8pPr>
            <a:lvl9pPr marL="12679802" indent="0" algn="ctr">
              <a:buNone/>
              <a:defRPr sz="55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5967" y="1265767"/>
            <a:ext cx="7492365" cy="201477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88872" y="1265767"/>
            <a:ext cx="22042755" cy="201477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70774" y="5927097"/>
            <a:ext cx="29969460" cy="9889488"/>
          </a:xfrm>
        </p:spPr>
        <p:txBody>
          <a:bodyPr anchor="b"/>
          <a:lstStyle>
            <a:lvl1pPr>
              <a:defRPr sz="20800"/>
            </a:lvl1pPr>
          </a:lstStyle>
          <a:p>
            <a:r>
              <a:rPr lang="en-US"/>
              <a:t>Click to edit Master title style</a:t>
            </a:r>
            <a:endParaRPr lang="en-US" dirty="0"/>
          </a:p>
        </p:txBody>
      </p:sp>
      <p:sp>
        <p:nvSpPr>
          <p:cNvPr id="3" name="Text Placeholder 2"/>
          <p:cNvSpPr>
            <a:spLocks noGrp="1"/>
          </p:cNvSpPr>
          <p:nvPr>
            <p:ph type="body" idx="1"/>
          </p:nvPr>
        </p:nvSpPr>
        <p:spPr>
          <a:xfrm>
            <a:off x="2370774" y="15910144"/>
            <a:ext cx="29969460" cy="5200648"/>
          </a:xfrm>
        </p:spPr>
        <p:txBody>
          <a:bodyPr/>
          <a:lstStyle>
            <a:lvl1pPr marL="0" indent="0">
              <a:buNone/>
              <a:defRPr sz="8320">
                <a:solidFill>
                  <a:schemeClr val="tx1"/>
                </a:solidFill>
              </a:defRPr>
            </a:lvl1pPr>
            <a:lvl2pPr marL="1584975" indent="0">
              <a:buNone/>
              <a:defRPr sz="6933">
                <a:solidFill>
                  <a:schemeClr val="tx1">
                    <a:tint val="75000"/>
                  </a:schemeClr>
                </a:solidFill>
              </a:defRPr>
            </a:lvl2pPr>
            <a:lvl3pPr marL="3169950" indent="0">
              <a:buNone/>
              <a:defRPr sz="6240">
                <a:solidFill>
                  <a:schemeClr val="tx1">
                    <a:tint val="75000"/>
                  </a:schemeClr>
                </a:solidFill>
              </a:defRPr>
            </a:lvl3pPr>
            <a:lvl4pPr marL="4754926" indent="0">
              <a:buNone/>
              <a:defRPr sz="5547">
                <a:solidFill>
                  <a:schemeClr val="tx1">
                    <a:tint val="75000"/>
                  </a:schemeClr>
                </a:solidFill>
              </a:defRPr>
            </a:lvl4pPr>
            <a:lvl5pPr marL="6339901" indent="0">
              <a:buNone/>
              <a:defRPr sz="5547">
                <a:solidFill>
                  <a:schemeClr val="tx1">
                    <a:tint val="75000"/>
                  </a:schemeClr>
                </a:solidFill>
              </a:defRPr>
            </a:lvl5pPr>
            <a:lvl6pPr marL="7924876" indent="0">
              <a:buNone/>
              <a:defRPr sz="5547">
                <a:solidFill>
                  <a:schemeClr val="tx1">
                    <a:tint val="75000"/>
                  </a:schemeClr>
                </a:solidFill>
              </a:defRPr>
            </a:lvl6pPr>
            <a:lvl7pPr marL="9509851" indent="0">
              <a:buNone/>
              <a:defRPr sz="5547">
                <a:solidFill>
                  <a:schemeClr val="tx1">
                    <a:tint val="75000"/>
                  </a:schemeClr>
                </a:solidFill>
              </a:defRPr>
            </a:lvl7pPr>
            <a:lvl8pPr marL="11094827" indent="0">
              <a:buNone/>
              <a:defRPr sz="5547">
                <a:solidFill>
                  <a:schemeClr val="tx1">
                    <a:tint val="75000"/>
                  </a:schemeClr>
                </a:solidFill>
              </a:defRPr>
            </a:lvl8pPr>
            <a:lvl9pPr marL="12679802" indent="0">
              <a:buNone/>
              <a:defRPr sz="55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888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5907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265772"/>
            <a:ext cx="29969460" cy="4595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93400" y="5828032"/>
            <a:ext cx="14699692"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4" name="Content Placeholder 3"/>
          <p:cNvSpPr>
            <a:spLocks noGrp="1"/>
          </p:cNvSpPr>
          <p:nvPr>
            <p:ph sz="half" idx="2"/>
          </p:nvPr>
        </p:nvSpPr>
        <p:spPr>
          <a:xfrm>
            <a:off x="2393400" y="8684260"/>
            <a:ext cx="14699692"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590772" y="5828032"/>
            <a:ext cx="14772086"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6" name="Content Placeholder 5"/>
          <p:cNvSpPr>
            <a:spLocks noGrp="1"/>
          </p:cNvSpPr>
          <p:nvPr>
            <p:ph sz="quarter" idx="4"/>
          </p:nvPr>
        </p:nvSpPr>
        <p:spPr>
          <a:xfrm>
            <a:off x="17590772" y="8684260"/>
            <a:ext cx="14772086"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Content Placeholder 2"/>
          <p:cNvSpPr>
            <a:spLocks noGrp="1"/>
          </p:cNvSpPr>
          <p:nvPr>
            <p:ph idx="1"/>
          </p:nvPr>
        </p:nvSpPr>
        <p:spPr>
          <a:xfrm>
            <a:off x="14772086" y="3423079"/>
            <a:ext cx="17590770" cy="16895233"/>
          </a:xfrm>
        </p:spPr>
        <p:txBody>
          <a:bodyPr/>
          <a:lstStyle>
            <a:lvl1pPr>
              <a:defRPr sz="11093"/>
            </a:lvl1pPr>
            <a:lvl2pPr>
              <a:defRPr sz="9707"/>
            </a:lvl2pPr>
            <a:lvl3pPr>
              <a:defRPr sz="8320"/>
            </a:lvl3pPr>
            <a:lvl4pPr>
              <a:defRPr sz="6933"/>
            </a:lvl4pPr>
            <a:lvl5pPr>
              <a:defRPr sz="6933"/>
            </a:lvl5pPr>
            <a:lvl6pPr>
              <a:defRPr sz="6933"/>
            </a:lvl6pPr>
            <a:lvl7pPr>
              <a:defRPr sz="6933"/>
            </a:lvl7pPr>
            <a:lvl8pPr>
              <a:defRPr sz="6933"/>
            </a:lvl8pPr>
            <a:lvl9pPr>
              <a:defRPr sz="6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Picture Placeholder 2"/>
          <p:cNvSpPr>
            <a:spLocks noGrp="1" noChangeAspect="1"/>
          </p:cNvSpPr>
          <p:nvPr>
            <p:ph type="pic" idx="1"/>
          </p:nvPr>
        </p:nvSpPr>
        <p:spPr>
          <a:xfrm>
            <a:off x="14772086" y="3423079"/>
            <a:ext cx="17590770" cy="16895233"/>
          </a:xfrm>
        </p:spPr>
        <p:txBody>
          <a:bodyPr anchor="t"/>
          <a:lstStyle>
            <a:lvl1pPr marL="0" indent="0">
              <a:buNone/>
              <a:defRPr sz="11093"/>
            </a:lvl1pPr>
            <a:lvl2pPr marL="1584975" indent="0">
              <a:buNone/>
              <a:defRPr sz="9707"/>
            </a:lvl2pPr>
            <a:lvl3pPr marL="3169950" indent="0">
              <a:buNone/>
              <a:defRPr sz="8320"/>
            </a:lvl3pPr>
            <a:lvl4pPr marL="4754926" indent="0">
              <a:buNone/>
              <a:defRPr sz="6933"/>
            </a:lvl4pPr>
            <a:lvl5pPr marL="6339901" indent="0">
              <a:buNone/>
              <a:defRPr sz="6933"/>
            </a:lvl5pPr>
            <a:lvl6pPr marL="7924876" indent="0">
              <a:buNone/>
              <a:defRPr sz="6933"/>
            </a:lvl6pPr>
            <a:lvl7pPr marL="9509851" indent="0">
              <a:buNone/>
              <a:defRPr sz="6933"/>
            </a:lvl7pPr>
            <a:lvl8pPr marL="11094827" indent="0">
              <a:buNone/>
              <a:defRPr sz="6933"/>
            </a:lvl8pPr>
            <a:lvl9pPr marL="12679802" indent="0">
              <a:buNone/>
              <a:defRPr sz="6933"/>
            </a:lvl9pPr>
          </a:lstStyle>
          <a:p>
            <a:r>
              <a:rPr lang="en-US" dirty="0"/>
              <a:t>Drag picture to placeholder or click icon to add</a:t>
            </a:r>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265772"/>
            <a:ext cx="29969460" cy="4595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8870" y="6328834"/>
            <a:ext cx="29969460" cy="1508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8870" y="22035352"/>
            <a:ext cx="7818120" cy="1265767"/>
          </a:xfrm>
          <a:prstGeom prst="rect">
            <a:avLst/>
          </a:prstGeom>
        </p:spPr>
        <p:txBody>
          <a:bodyPr vert="horz" lIns="91440" tIns="45720" rIns="91440" bIns="45720" rtlCol="0" anchor="ctr"/>
          <a:lstStyle>
            <a:lvl1pPr algn="l">
              <a:defRPr sz="4160">
                <a:solidFill>
                  <a:schemeClr val="tx1">
                    <a:tint val="75000"/>
                  </a:schemeClr>
                </a:solidFill>
              </a:defRPr>
            </a:lvl1pPr>
          </a:lstStyle>
          <a:p>
            <a:fld id="{DB63AA71-EC35-1842-AFDC-A8E982FA0177}" type="datetimeFigureOut">
              <a:rPr lang="en-US" smtClean="0"/>
              <a:t>11/15/2018</a:t>
            </a:fld>
            <a:endParaRPr lang="en-US" dirty="0"/>
          </a:p>
        </p:txBody>
      </p:sp>
      <p:sp>
        <p:nvSpPr>
          <p:cNvPr id="5" name="Footer Placeholder 4"/>
          <p:cNvSpPr>
            <a:spLocks noGrp="1"/>
          </p:cNvSpPr>
          <p:nvPr>
            <p:ph type="ftr" sz="quarter" idx="3"/>
          </p:nvPr>
        </p:nvSpPr>
        <p:spPr>
          <a:xfrm>
            <a:off x="11510010" y="22035352"/>
            <a:ext cx="11727180" cy="1265767"/>
          </a:xfrm>
          <a:prstGeom prst="rect">
            <a:avLst/>
          </a:prstGeom>
        </p:spPr>
        <p:txBody>
          <a:bodyPr vert="horz" lIns="91440" tIns="45720" rIns="91440" bIns="45720" rtlCol="0" anchor="ctr"/>
          <a:lstStyle>
            <a:lvl1pPr algn="ctr">
              <a:defRPr sz="41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540210" y="22035352"/>
            <a:ext cx="7818120" cy="1265767"/>
          </a:xfrm>
          <a:prstGeom prst="rect">
            <a:avLst/>
          </a:prstGeom>
        </p:spPr>
        <p:txBody>
          <a:bodyPr vert="horz" lIns="91440" tIns="45720" rIns="91440" bIns="45720" rtlCol="0" anchor="ctr"/>
          <a:lstStyle>
            <a:lvl1pPr algn="r">
              <a:defRPr sz="4160">
                <a:solidFill>
                  <a:schemeClr val="tx1">
                    <a:tint val="75000"/>
                  </a:schemeClr>
                </a:solidFill>
              </a:defRPr>
            </a:lvl1pPr>
          </a:lstStyle>
          <a:p>
            <a:fld id="{A67F74AF-7FEA-BC42-ADC7-20F0E69B694F}" type="slidenum">
              <a:rPr lang="en-US" smtClean="0"/>
              <a:t>‹#›</a:t>
            </a:fld>
            <a:endParaRPr lang="en-US" dirty="0"/>
          </a:p>
        </p:txBody>
      </p:sp>
    </p:spTree>
    <p:extLst>
      <p:ext uri="{BB962C8B-B14F-4D97-AF65-F5344CB8AC3E}">
        <p14:creationId xmlns:p14="http://schemas.microsoft.com/office/powerpoint/2010/main" val="2004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69950" rtl="0" eaLnBrk="1" latinLnBrk="0" hangingPunct="1">
        <a:lnSpc>
          <a:spcPct val="90000"/>
        </a:lnSpc>
        <a:spcBef>
          <a:spcPct val="0"/>
        </a:spcBef>
        <a:buNone/>
        <a:defRPr sz="15253" kern="1200">
          <a:solidFill>
            <a:schemeClr val="tx1"/>
          </a:solidFill>
          <a:latin typeface="+mj-lt"/>
          <a:ea typeface="+mj-ea"/>
          <a:cs typeface="+mj-cs"/>
        </a:defRPr>
      </a:lvl1pPr>
    </p:titleStyle>
    <p:bodyStyle>
      <a:lvl1pPr marL="792488" indent="-792488" algn="l" defTabSz="3169950" rtl="0" eaLnBrk="1" latinLnBrk="0" hangingPunct="1">
        <a:lnSpc>
          <a:spcPct val="90000"/>
        </a:lnSpc>
        <a:spcBef>
          <a:spcPts val="3467"/>
        </a:spcBef>
        <a:buFont typeface="Arial" panose="020B0604020202020204" pitchFamily="34" charset="0"/>
        <a:buChar char="•"/>
        <a:defRPr sz="9707" kern="1200">
          <a:solidFill>
            <a:schemeClr val="tx1"/>
          </a:solidFill>
          <a:latin typeface="+mn-lt"/>
          <a:ea typeface="+mn-ea"/>
          <a:cs typeface="+mn-cs"/>
        </a:defRPr>
      </a:lvl1pPr>
      <a:lvl2pPr marL="2377463" indent="-792488" algn="l" defTabSz="3169950" rtl="0" eaLnBrk="1" latinLnBrk="0" hangingPunct="1">
        <a:lnSpc>
          <a:spcPct val="90000"/>
        </a:lnSpc>
        <a:spcBef>
          <a:spcPts val="1733"/>
        </a:spcBef>
        <a:buFont typeface="Arial" panose="020B0604020202020204" pitchFamily="34" charset="0"/>
        <a:buChar char="•"/>
        <a:defRPr sz="8320" kern="1200">
          <a:solidFill>
            <a:schemeClr val="tx1"/>
          </a:solidFill>
          <a:latin typeface="+mn-lt"/>
          <a:ea typeface="+mn-ea"/>
          <a:cs typeface="+mn-cs"/>
        </a:defRPr>
      </a:lvl2pPr>
      <a:lvl3pPr marL="3962438" indent="-792488" algn="l" defTabSz="3169950" rtl="0" eaLnBrk="1" latinLnBrk="0" hangingPunct="1">
        <a:lnSpc>
          <a:spcPct val="90000"/>
        </a:lnSpc>
        <a:spcBef>
          <a:spcPts val="1733"/>
        </a:spcBef>
        <a:buFont typeface="Arial" panose="020B0604020202020204" pitchFamily="34" charset="0"/>
        <a:buChar char="•"/>
        <a:defRPr sz="6933" kern="1200">
          <a:solidFill>
            <a:schemeClr val="tx1"/>
          </a:solidFill>
          <a:latin typeface="+mn-lt"/>
          <a:ea typeface="+mn-ea"/>
          <a:cs typeface="+mn-cs"/>
        </a:defRPr>
      </a:lvl3pPr>
      <a:lvl4pPr marL="5547413"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4pPr>
      <a:lvl5pPr marL="713238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5pPr>
      <a:lvl6pPr marL="871736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6pPr>
      <a:lvl7pPr marL="1030233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7pPr>
      <a:lvl8pPr marL="1188731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8pPr>
      <a:lvl9pPr marL="13472290"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9pPr>
    </p:bodyStyle>
    <p:otherStyle>
      <a:defPPr>
        <a:defRPr lang="en-US"/>
      </a:defPPr>
      <a:lvl1pPr marL="0" algn="l" defTabSz="3169950" rtl="0" eaLnBrk="1" latinLnBrk="0" hangingPunct="1">
        <a:defRPr sz="6240" kern="1200">
          <a:solidFill>
            <a:schemeClr val="tx1"/>
          </a:solidFill>
          <a:latin typeface="+mn-lt"/>
          <a:ea typeface="+mn-ea"/>
          <a:cs typeface="+mn-cs"/>
        </a:defRPr>
      </a:lvl1pPr>
      <a:lvl2pPr marL="1584975" algn="l" defTabSz="3169950" rtl="0" eaLnBrk="1" latinLnBrk="0" hangingPunct="1">
        <a:defRPr sz="6240" kern="1200">
          <a:solidFill>
            <a:schemeClr val="tx1"/>
          </a:solidFill>
          <a:latin typeface="+mn-lt"/>
          <a:ea typeface="+mn-ea"/>
          <a:cs typeface="+mn-cs"/>
        </a:defRPr>
      </a:lvl2pPr>
      <a:lvl3pPr marL="3169950" algn="l" defTabSz="3169950" rtl="0" eaLnBrk="1" latinLnBrk="0" hangingPunct="1">
        <a:defRPr sz="6240" kern="1200">
          <a:solidFill>
            <a:schemeClr val="tx1"/>
          </a:solidFill>
          <a:latin typeface="+mn-lt"/>
          <a:ea typeface="+mn-ea"/>
          <a:cs typeface="+mn-cs"/>
        </a:defRPr>
      </a:lvl3pPr>
      <a:lvl4pPr marL="4754926" algn="l" defTabSz="3169950" rtl="0" eaLnBrk="1" latinLnBrk="0" hangingPunct="1">
        <a:defRPr sz="6240" kern="1200">
          <a:solidFill>
            <a:schemeClr val="tx1"/>
          </a:solidFill>
          <a:latin typeface="+mn-lt"/>
          <a:ea typeface="+mn-ea"/>
          <a:cs typeface="+mn-cs"/>
        </a:defRPr>
      </a:lvl4pPr>
      <a:lvl5pPr marL="6339901" algn="l" defTabSz="3169950" rtl="0" eaLnBrk="1" latinLnBrk="0" hangingPunct="1">
        <a:defRPr sz="6240" kern="1200">
          <a:solidFill>
            <a:schemeClr val="tx1"/>
          </a:solidFill>
          <a:latin typeface="+mn-lt"/>
          <a:ea typeface="+mn-ea"/>
          <a:cs typeface="+mn-cs"/>
        </a:defRPr>
      </a:lvl5pPr>
      <a:lvl6pPr marL="7924876" algn="l" defTabSz="3169950" rtl="0" eaLnBrk="1" latinLnBrk="0" hangingPunct="1">
        <a:defRPr sz="6240" kern="1200">
          <a:solidFill>
            <a:schemeClr val="tx1"/>
          </a:solidFill>
          <a:latin typeface="+mn-lt"/>
          <a:ea typeface="+mn-ea"/>
          <a:cs typeface="+mn-cs"/>
        </a:defRPr>
      </a:lvl6pPr>
      <a:lvl7pPr marL="9509851" algn="l" defTabSz="3169950" rtl="0" eaLnBrk="1" latinLnBrk="0" hangingPunct="1">
        <a:defRPr sz="6240" kern="1200">
          <a:solidFill>
            <a:schemeClr val="tx1"/>
          </a:solidFill>
          <a:latin typeface="+mn-lt"/>
          <a:ea typeface="+mn-ea"/>
          <a:cs typeface="+mn-cs"/>
        </a:defRPr>
      </a:lvl7pPr>
      <a:lvl8pPr marL="11094827" algn="l" defTabSz="3169950" rtl="0" eaLnBrk="1" latinLnBrk="0" hangingPunct="1">
        <a:defRPr sz="6240" kern="1200">
          <a:solidFill>
            <a:schemeClr val="tx1"/>
          </a:solidFill>
          <a:latin typeface="+mn-lt"/>
          <a:ea typeface="+mn-ea"/>
          <a:cs typeface="+mn-cs"/>
        </a:defRPr>
      </a:lvl8pPr>
      <a:lvl9pPr marL="12679802" algn="l" defTabSz="3169950" rtl="0" eaLnBrk="1" latinLnBrk="0" hangingPunct="1">
        <a:defRPr sz="6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054778" y="248107"/>
            <a:ext cx="16892835" cy="3416320"/>
          </a:xfrm>
          <a:prstGeom prst="rect">
            <a:avLst/>
          </a:prstGeom>
          <a:noFill/>
          <a:ln>
            <a:noFill/>
          </a:ln>
        </p:spPr>
        <p:txBody>
          <a:bodyPr wrap="square" rtlCol="0">
            <a:spAutoFit/>
          </a:bodyPr>
          <a:lstStyle/>
          <a:p>
            <a:pPr algn="ctr"/>
            <a:r>
              <a:rPr lang="en-US" sz="7200" b="1" dirty="0">
                <a:solidFill>
                  <a:srgbClr val="2E8652"/>
                </a:solidFill>
                <a:latin typeface="Arial" charset="0"/>
                <a:ea typeface="Arial" charset="0"/>
                <a:cs typeface="Arial" charset="0"/>
              </a:rPr>
              <a:t>Enabling Local Monitoring of Landscape Change across Eastern and Southern Africa</a:t>
            </a:r>
          </a:p>
        </p:txBody>
      </p:sp>
      <p:sp>
        <p:nvSpPr>
          <p:cNvPr id="34" name="TextBox 33"/>
          <p:cNvSpPr txBox="1"/>
          <p:nvPr/>
        </p:nvSpPr>
        <p:spPr>
          <a:xfrm>
            <a:off x="517874" y="4055092"/>
            <a:ext cx="10945368" cy="3508653"/>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Problem specification</a:t>
            </a:r>
          </a:p>
          <a:p>
            <a:pPr marL="0" lvl="1" indent="-850900"/>
            <a:r>
              <a:rPr lang="en-US" sz="2400" dirty="0">
                <a:latin typeface="Arial" charset="0"/>
                <a:ea typeface="Arial" charset="0"/>
                <a:cs typeface="Arial" charset="0"/>
              </a:rPr>
              <a:t>Land Cover in East Africa is changing rapidly as population growth and immigration change where humans live and work.  Earlier SERVIR projects created single-date land cover maps for the region, but they did not explicitly address land cover change, and were created using methods that cannot be repeated.  </a:t>
            </a:r>
            <a:r>
              <a:rPr lang="en-US" sz="2400">
                <a:latin typeface="Arial" charset="0"/>
                <a:ea typeface="Arial" charset="0"/>
                <a:cs typeface="Arial" charset="0"/>
              </a:rPr>
              <a:t>Additionally, </a:t>
            </a:r>
            <a:r>
              <a:rPr lang="en-US" sz="2400" dirty="0">
                <a:latin typeface="Arial" charset="0"/>
                <a:ea typeface="Arial" charset="0"/>
                <a:cs typeface="Arial" charset="0"/>
              </a:rPr>
              <a:t>while maps are useful in many contexts, they are generally not a statistically defensible basis for reporting land cover change at the national scale.</a:t>
            </a:r>
            <a:endParaRPr lang="en-US" sz="2400" dirty="0">
              <a:solidFill>
                <a:srgbClr val="2E8652"/>
              </a:solidFill>
              <a:latin typeface="Arial" charset="0"/>
              <a:ea typeface="Arial" charset="0"/>
              <a:cs typeface="Arial" charset="0"/>
            </a:endParaRPr>
          </a:p>
        </p:txBody>
      </p:sp>
      <p:sp>
        <p:nvSpPr>
          <p:cNvPr id="44" name="TextBox 43"/>
          <p:cNvSpPr txBox="1"/>
          <p:nvPr/>
        </p:nvSpPr>
        <p:spPr>
          <a:xfrm>
            <a:off x="517874" y="7650541"/>
            <a:ext cx="10945368" cy="2262158"/>
          </a:xfrm>
          <a:prstGeom prst="rect">
            <a:avLst/>
          </a:prstGeom>
          <a:noFill/>
          <a:ln>
            <a:solidFill>
              <a:srgbClr val="2E8652"/>
            </a:solidFill>
          </a:ln>
        </p:spPr>
        <p:txBody>
          <a:bodyPr wrap="square" rtlCol="0">
            <a:spAutoFit/>
          </a:bodyPr>
          <a:lstStyle/>
          <a:p>
            <a:pPr algn="ctr"/>
            <a:r>
              <a:rPr lang="en-US" sz="3600" b="1" dirty="0">
                <a:solidFill>
                  <a:srgbClr val="2E8652"/>
                </a:solidFill>
                <a:latin typeface="Arial" charset="0"/>
                <a:ea typeface="Arial" charset="0"/>
                <a:cs typeface="Arial" charset="0"/>
              </a:rPr>
              <a:t>Goal: Full technical transfer to RCMRD:</a:t>
            </a:r>
          </a:p>
          <a:p>
            <a:pPr marL="895350" lvl="1" indent="-342900">
              <a:spcAft>
                <a:spcPts val="600"/>
              </a:spcAft>
              <a:buFont typeface="Arial" panose="020B0604020202020204" pitchFamily="34" charset="0"/>
              <a:buChar char="•"/>
            </a:pPr>
            <a:r>
              <a:rPr lang="en-US" sz="2000" b="1" dirty="0">
                <a:latin typeface="Arial" charset="0"/>
                <a:ea typeface="Arial" charset="0"/>
                <a:cs typeface="Arial" charset="0"/>
              </a:rPr>
              <a:t>Methods for using the Landsat record through a tool called TimeSync to make statistical estimates of historical land cover change in seven East African countries</a:t>
            </a:r>
          </a:p>
          <a:p>
            <a:pPr marL="895350" lvl="1" indent="-342900">
              <a:spcAft>
                <a:spcPts val="600"/>
              </a:spcAft>
              <a:buFont typeface="Arial" panose="020B0604020202020204" pitchFamily="34" charset="0"/>
              <a:buChar char="•"/>
            </a:pPr>
            <a:r>
              <a:rPr lang="en-US" sz="2000" b="1" dirty="0">
                <a:latin typeface="Arial" charset="0"/>
                <a:ea typeface="Arial" charset="0"/>
                <a:cs typeface="Arial" charset="0"/>
              </a:rPr>
              <a:t>Capacity to create annually updateable maps of land cover across the region using Google Earth Engine</a:t>
            </a:r>
          </a:p>
        </p:txBody>
      </p:sp>
      <p:sp>
        <p:nvSpPr>
          <p:cNvPr id="47" name="TextBox 46"/>
          <p:cNvSpPr txBox="1"/>
          <p:nvPr/>
        </p:nvSpPr>
        <p:spPr>
          <a:xfrm>
            <a:off x="517874" y="10153072"/>
            <a:ext cx="10945368" cy="3693319"/>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Key stakeholders</a:t>
            </a:r>
          </a:p>
          <a:p>
            <a:pPr marL="1403350" lvl="1" indent="-785813"/>
            <a:r>
              <a:rPr lang="en-US" sz="2000" dirty="0">
                <a:latin typeface="Arial" charset="0"/>
                <a:ea typeface="Arial" charset="0"/>
                <a:cs typeface="Arial" charset="0"/>
              </a:rPr>
              <a:t>Decision makers: National REDD+ coordinators, who need annual land cover activity data</a:t>
            </a:r>
          </a:p>
          <a:p>
            <a:pPr marL="1403350" lvl="1" indent="-785813"/>
            <a:endParaRPr lang="en-US" sz="2000" dirty="0">
              <a:latin typeface="Arial" charset="0"/>
              <a:ea typeface="Arial" charset="0"/>
              <a:cs typeface="Arial" charset="0"/>
            </a:endParaRPr>
          </a:p>
          <a:p>
            <a:pPr marL="1403350" lvl="1" indent="-785813"/>
            <a:r>
              <a:rPr lang="en-US" sz="2000" dirty="0">
                <a:latin typeface="Arial" charset="0"/>
                <a:ea typeface="Arial" charset="0"/>
                <a:cs typeface="Arial" charset="0"/>
              </a:rPr>
              <a:t>Users:  RCMRD and regional partners</a:t>
            </a:r>
          </a:p>
          <a:p>
            <a:pPr marL="1403350" lvl="1" indent="-785813"/>
            <a:endParaRPr lang="en-US" sz="2000" dirty="0">
              <a:latin typeface="Arial" charset="0"/>
              <a:ea typeface="Arial" charset="0"/>
              <a:cs typeface="Arial" charset="0"/>
            </a:endParaRPr>
          </a:p>
          <a:p>
            <a:pPr marL="1403350" lvl="1" indent="-785813"/>
            <a:r>
              <a:rPr lang="en-US" sz="2000" dirty="0">
                <a:latin typeface="Arial" charset="0"/>
                <a:ea typeface="Arial" charset="0"/>
                <a:cs typeface="Arial" charset="0"/>
              </a:rPr>
              <a:t>Beneficiaries: Governmental and non-governmental monitoring efforts in Kenya, Tanzania, Rwanda, Uganda, Malawi, Zambia, Ethiopia</a:t>
            </a:r>
          </a:p>
          <a:p>
            <a:pPr marL="1403350" lvl="1" indent="-785813"/>
            <a:endParaRPr lang="en-US" sz="2000" dirty="0">
              <a:latin typeface="Arial" charset="0"/>
              <a:ea typeface="Arial" charset="0"/>
              <a:cs typeface="Arial" charset="0"/>
            </a:endParaRPr>
          </a:p>
          <a:p>
            <a:pPr marL="1403350" lvl="1" indent="-785813"/>
            <a:r>
              <a:rPr lang="en-US" sz="2000" dirty="0">
                <a:latin typeface="Arial" charset="0"/>
                <a:ea typeface="Arial" charset="0"/>
                <a:cs typeface="Arial" charset="0"/>
              </a:rPr>
              <a:t>Special audiences:</a:t>
            </a:r>
            <a:r>
              <a:rPr lang="en-US" sz="2000" dirty="0"/>
              <a:t> </a:t>
            </a:r>
            <a:r>
              <a:rPr lang="en-US" sz="2000" dirty="0">
                <a:latin typeface="Arial" panose="020B0604020202020204" pitchFamily="34" charset="0"/>
                <a:cs typeface="Arial" panose="020B0604020202020204" pitchFamily="34" charset="0"/>
              </a:rPr>
              <a:t>Other Hubs may benefit from integration of TimeSync and Collect Earth Online (see center panel)</a:t>
            </a:r>
            <a:endParaRPr lang="en-US" sz="2000" dirty="0">
              <a:latin typeface="Arial" panose="020B0604020202020204" pitchFamily="34" charset="0"/>
              <a:ea typeface="Arial" charset="0"/>
              <a:cs typeface="Arial" panose="020B0604020202020204" pitchFamily="34" charset="0"/>
            </a:endParaRPr>
          </a:p>
        </p:txBody>
      </p:sp>
      <p:sp>
        <p:nvSpPr>
          <p:cNvPr id="55" name="TextBox 54"/>
          <p:cNvSpPr txBox="1">
            <a:spLocks noChangeAspect="1"/>
          </p:cNvSpPr>
          <p:nvPr/>
        </p:nvSpPr>
        <p:spPr>
          <a:xfrm>
            <a:off x="23283958" y="12629207"/>
            <a:ext cx="11080392" cy="8412480"/>
          </a:xfrm>
          <a:prstGeom prst="rect">
            <a:avLst/>
          </a:prstGeom>
          <a:noFill/>
          <a:ln>
            <a:solidFill>
              <a:srgbClr val="2E8652"/>
            </a:solidFill>
          </a:ln>
        </p:spPr>
        <p:txBody>
          <a:bodyPr wrap="square" rtlCol="0">
            <a:spAutoFit/>
          </a:bodyPr>
          <a:lstStyle/>
          <a:p>
            <a:pPr algn="ctr">
              <a:lnSpc>
                <a:spcPct val="150000"/>
              </a:lnSpc>
            </a:pPr>
            <a:r>
              <a:rPr lang="is-IS" sz="3600" b="1" dirty="0">
                <a:solidFill>
                  <a:srgbClr val="2E8652"/>
                </a:solidFill>
                <a:latin typeface="Arial" charset="0"/>
                <a:ea typeface="Arial" charset="0"/>
                <a:cs typeface="Arial" charset="0"/>
              </a:rPr>
              <a:t>Immediate Next Steps</a:t>
            </a:r>
          </a:p>
          <a:p>
            <a:pPr algn="ctr">
              <a:lnSpc>
                <a:spcPct val="150000"/>
              </a:lnSpc>
            </a:pPr>
            <a:endParaRPr lang="is-IS" sz="4800" b="1" dirty="0">
              <a:solidFill>
                <a:srgbClr val="2E8652"/>
              </a:solidFill>
              <a:latin typeface="Arial" charset="0"/>
              <a:ea typeface="Arial" charset="0"/>
              <a:cs typeface="Arial" charset="0"/>
            </a:endParaRPr>
          </a:p>
          <a:p>
            <a:r>
              <a:rPr lang="en-US" sz="2800" dirty="0">
                <a:latin typeface="Arial" charset="0"/>
                <a:ea typeface="Arial" charset="0"/>
                <a:cs typeface="Arial" charset="0"/>
              </a:rPr>
              <a:t> Create annual land cover maps</a:t>
            </a:r>
          </a:p>
          <a:p>
            <a:r>
              <a:rPr lang="en-US" sz="2800" dirty="0">
                <a:latin typeface="Arial" charset="0"/>
                <a:ea typeface="Arial" charset="0"/>
                <a:cs typeface="Arial" charset="0"/>
              </a:rPr>
              <a:t> for seven East African countries</a:t>
            </a:r>
          </a:p>
          <a:p>
            <a:pPr algn="ctr"/>
            <a:endParaRPr lang="en-US" sz="2000" b="1" dirty="0">
              <a:solidFill>
                <a:srgbClr val="7EB761"/>
              </a:solidFill>
              <a:latin typeface="Arial" charset="0"/>
              <a:ea typeface="Arial" charset="0"/>
              <a:cs typeface="Arial" charset="0"/>
            </a:endParaRPr>
          </a:p>
          <a:p>
            <a:pPr algn="ctr"/>
            <a:endParaRPr lang="en-US" sz="2000" b="1" dirty="0">
              <a:solidFill>
                <a:srgbClr val="7EB761"/>
              </a:solidFill>
              <a:latin typeface="Arial" charset="0"/>
              <a:ea typeface="Arial" charset="0"/>
              <a:cs typeface="Arial" charset="0"/>
            </a:endParaRPr>
          </a:p>
          <a:p>
            <a:pPr algn="ctr"/>
            <a:endParaRPr lang="en-US" sz="2400" b="1" dirty="0">
              <a:solidFill>
                <a:srgbClr val="7EB761"/>
              </a:solidFill>
              <a:latin typeface="Arial" charset="0"/>
              <a:ea typeface="Arial" charset="0"/>
              <a:cs typeface="Arial" charset="0"/>
            </a:endParaRPr>
          </a:p>
          <a:p>
            <a:pPr algn="ctr"/>
            <a:endParaRPr lang="is-IS" sz="2400" b="1" dirty="0">
              <a:solidFill>
                <a:srgbClr val="7EB761"/>
              </a:solidFill>
              <a:latin typeface="Arial" charset="0"/>
              <a:ea typeface="Arial" charset="0"/>
              <a:cs typeface="Arial" charset="0"/>
            </a:endParaRPr>
          </a:p>
          <a:p>
            <a:pPr algn="ctr"/>
            <a:endParaRPr lang="is-IS" sz="2400" b="1" dirty="0">
              <a:solidFill>
                <a:srgbClr val="7EB761"/>
              </a:solidFill>
              <a:latin typeface="Arial" charset="0"/>
              <a:ea typeface="Arial" charset="0"/>
              <a:cs typeface="Arial" charset="0"/>
            </a:endParaRPr>
          </a:p>
          <a:p>
            <a:pPr algn="ctr"/>
            <a:endParaRPr lang="is-IS" sz="2400" b="1" dirty="0">
              <a:solidFill>
                <a:srgbClr val="7EB761"/>
              </a:solidFill>
              <a:latin typeface="Arial" charset="0"/>
              <a:ea typeface="Arial" charset="0"/>
              <a:cs typeface="Arial" charset="0"/>
            </a:endParaRPr>
          </a:p>
          <a:p>
            <a:pPr algn="ctr"/>
            <a:endParaRPr lang="is-IS" sz="2400" b="1" dirty="0">
              <a:solidFill>
                <a:srgbClr val="7EB761"/>
              </a:solidFill>
              <a:latin typeface="Arial" charset="0"/>
              <a:ea typeface="Arial" charset="0"/>
              <a:cs typeface="Arial" charset="0"/>
            </a:endParaRPr>
          </a:p>
          <a:p>
            <a:pPr algn="ctr">
              <a:lnSpc>
                <a:spcPct val="150000"/>
              </a:lnSpc>
            </a:pPr>
            <a:endParaRPr lang="en-US" sz="3600" b="1" dirty="0">
              <a:solidFill>
                <a:srgbClr val="2E8652"/>
              </a:solidFill>
              <a:latin typeface="Arial" charset="0"/>
              <a:ea typeface="Arial" charset="0"/>
              <a:cs typeface="Arial" charset="0"/>
            </a:endParaRPr>
          </a:p>
          <a:p>
            <a:pPr algn="ctr">
              <a:lnSpc>
                <a:spcPct val="150000"/>
              </a:lnSpc>
            </a:pPr>
            <a:r>
              <a:rPr lang="en-US" sz="3600" b="1" dirty="0">
                <a:solidFill>
                  <a:srgbClr val="2E8652"/>
                </a:solidFill>
                <a:latin typeface="Arial" charset="0"/>
                <a:ea typeface="Arial" charset="0"/>
                <a:cs typeface="Arial" charset="0"/>
              </a:rPr>
              <a:t>Looking forward</a:t>
            </a:r>
          </a:p>
          <a:p>
            <a:pPr algn="ctr"/>
            <a:r>
              <a:rPr lang="en-US" sz="2800" dirty="0">
                <a:latin typeface="Arial" charset="0"/>
                <a:ea typeface="Arial" charset="0"/>
                <a:cs typeface="Arial" charset="0"/>
              </a:rPr>
              <a:t>Visits to each of these countries to engage ministries and NGOs in finalizing land change statistics, and delivery of annual maps of </a:t>
            </a:r>
            <a:br>
              <a:rPr lang="en-US" sz="2800" dirty="0">
                <a:latin typeface="Arial" charset="0"/>
                <a:ea typeface="Arial" charset="0"/>
                <a:cs typeface="Arial" charset="0"/>
              </a:rPr>
            </a:br>
            <a:r>
              <a:rPr lang="en-US" sz="2800" dirty="0">
                <a:latin typeface="Arial" charset="0"/>
                <a:ea typeface="Arial" charset="0"/>
                <a:cs typeface="Arial" charset="0"/>
              </a:rPr>
              <a:t>land cover change</a:t>
            </a:r>
          </a:p>
        </p:txBody>
      </p:sp>
      <p:pic>
        <p:nvPicPr>
          <p:cNvPr id="52" name="Picture 51">
            <a:extLst>
              <a:ext uri="{FF2B5EF4-FFF2-40B4-BE49-F238E27FC236}">
                <a16:creationId xmlns:a16="http://schemas.microsoft.com/office/drawing/2014/main" id="{C6D6FAF8-EB10-CA42-89EB-66C1AE787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91" y="833148"/>
            <a:ext cx="1324312" cy="1324312"/>
          </a:xfrm>
          <a:prstGeom prst="rect">
            <a:avLst/>
          </a:prstGeom>
        </p:spPr>
      </p:pic>
      <p:sp>
        <p:nvSpPr>
          <p:cNvPr id="57" name="TextBox 56">
            <a:extLst>
              <a:ext uri="{FF2B5EF4-FFF2-40B4-BE49-F238E27FC236}">
                <a16:creationId xmlns:a16="http://schemas.microsoft.com/office/drawing/2014/main" id="{43616CF5-5B2A-6C4A-BE0D-A0D9DB8766DB}"/>
              </a:ext>
            </a:extLst>
          </p:cNvPr>
          <p:cNvSpPr txBox="1"/>
          <p:nvPr/>
        </p:nvSpPr>
        <p:spPr>
          <a:xfrm>
            <a:off x="1308009" y="443301"/>
            <a:ext cx="6246841" cy="1938992"/>
          </a:xfrm>
          <a:prstGeom prst="rect">
            <a:avLst/>
          </a:prstGeom>
          <a:noFill/>
        </p:spPr>
        <p:txBody>
          <a:bodyPr wrap="square" rtlCol="0">
            <a:spAutoFit/>
          </a:bodyPr>
          <a:lstStyle/>
          <a:p>
            <a:pPr algn="ctr"/>
            <a:r>
              <a:rPr lang="en-US" sz="4000" b="1" dirty="0">
                <a:solidFill>
                  <a:srgbClr val="2E8652"/>
                </a:solidFill>
                <a:latin typeface="Arial" charset="0"/>
                <a:ea typeface="Arial" charset="0"/>
                <a:cs typeface="Arial" charset="0"/>
              </a:rPr>
              <a:t>Land Cover Land </a:t>
            </a:r>
          </a:p>
          <a:p>
            <a:pPr algn="ctr"/>
            <a:r>
              <a:rPr lang="en-US" sz="4000" b="1" dirty="0">
                <a:solidFill>
                  <a:srgbClr val="2E8652"/>
                </a:solidFill>
                <a:latin typeface="Arial" charset="0"/>
                <a:ea typeface="Arial" charset="0"/>
                <a:cs typeface="Arial" charset="0"/>
              </a:rPr>
              <a:t>Use Change &amp; Ecosystems</a:t>
            </a:r>
          </a:p>
        </p:txBody>
      </p:sp>
      <p:sp>
        <p:nvSpPr>
          <p:cNvPr id="58" name="TextBox 57">
            <a:extLst>
              <a:ext uri="{FF2B5EF4-FFF2-40B4-BE49-F238E27FC236}">
                <a16:creationId xmlns:a16="http://schemas.microsoft.com/office/drawing/2014/main" id="{AFE7E93D-0A21-804B-B336-74BECDD2900E}"/>
              </a:ext>
            </a:extLst>
          </p:cNvPr>
          <p:cNvSpPr txBox="1"/>
          <p:nvPr/>
        </p:nvSpPr>
        <p:spPr>
          <a:xfrm>
            <a:off x="11900916" y="4055093"/>
            <a:ext cx="10945368" cy="16989266"/>
          </a:xfrm>
          <a:prstGeom prst="rect">
            <a:avLst/>
          </a:prstGeom>
          <a:noFill/>
          <a:ln>
            <a:solidFill>
              <a:srgbClr val="2E8652"/>
            </a:solidFill>
          </a:ln>
        </p:spPr>
        <p:txBody>
          <a:bodyPr wrap="square" rtlCol="0">
            <a:spAutoFit/>
          </a:bodyPr>
          <a:lstStyle/>
          <a:p>
            <a:pPr algn="ctr"/>
            <a:r>
              <a:rPr lang="en-US" sz="3600" b="1" dirty="0">
                <a:solidFill>
                  <a:srgbClr val="2E8652"/>
                </a:solidFill>
                <a:latin typeface="Arial" charset="0"/>
                <a:cs typeface="Arial" charset="0"/>
              </a:rPr>
              <a:t>Highlight: Integration of TimeSync and Collect Earth Online</a:t>
            </a:r>
          </a:p>
          <a:p>
            <a:pPr algn="ctr"/>
            <a:endParaRPr lang="en-US" sz="1200" dirty="0">
              <a:ln>
                <a:solidFill>
                  <a:srgbClr val="318F58"/>
                </a:solidFill>
              </a:ln>
              <a:latin typeface="Arial" charset="0"/>
              <a:ea typeface="Arial" charset="0"/>
              <a:cs typeface="Arial" charset="0"/>
            </a:endParaRPr>
          </a:p>
          <a:p>
            <a:pPr algn="ctr"/>
            <a:endParaRPr lang="en-US" sz="12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2000" dirty="0">
              <a:ln>
                <a:solidFill>
                  <a:srgbClr val="318F58"/>
                </a:solidFill>
              </a:ln>
              <a:latin typeface="Arial" charset="0"/>
              <a:ea typeface="Arial" charset="0"/>
              <a:cs typeface="Arial" charset="0"/>
            </a:endParaRPr>
          </a:p>
          <a:p>
            <a:r>
              <a:rPr lang="en-US" sz="2400" b="1" dirty="0">
                <a:solidFill>
                  <a:srgbClr val="7EB761"/>
                </a:solidFill>
                <a:latin typeface="Arial" charset="0"/>
                <a:cs typeface="Arial" charset="0"/>
              </a:rPr>
              <a:t>  </a:t>
            </a: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r>
              <a:rPr lang="en-US" sz="2400" b="1" dirty="0">
                <a:solidFill>
                  <a:srgbClr val="7EB761"/>
                </a:solidFill>
                <a:latin typeface="Arial" charset="0"/>
                <a:cs typeface="Arial" charset="0"/>
              </a:rPr>
              <a:t>  </a:t>
            </a:r>
          </a:p>
          <a:p>
            <a:endParaRPr lang="en-US" sz="2400" b="1" dirty="0">
              <a:solidFill>
                <a:srgbClr val="7EB761"/>
              </a:solidFill>
              <a:latin typeface="Arial" charset="0"/>
              <a:cs typeface="Arial" charset="0"/>
            </a:endParaRPr>
          </a:p>
          <a:p>
            <a:endParaRPr lang="en-US" sz="2400" b="1" dirty="0">
              <a:solidFill>
                <a:srgbClr val="7EB761"/>
              </a:solidFill>
              <a:latin typeface="Arial" charset="0"/>
              <a:cs typeface="Arial" charset="0"/>
            </a:endParaRPr>
          </a:p>
          <a:p>
            <a:endParaRPr lang="en-US" sz="2400" b="1" dirty="0">
              <a:solidFill>
                <a:srgbClr val="2E8652"/>
              </a:solidFill>
              <a:latin typeface="Arial" charset="0"/>
              <a:cs typeface="Arial" charset="0"/>
            </a:endParaRPr>
          </a:p>
          <a:p>
            <a:pPr algn="ctr"/>
            <a:endParaRPr lang="en-US" sz="1800" dirty="0">
              <a:solidFill>
                <a:srgbClr val="2E8652"/>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i="1" dirty="0">
              <a:latin typeface="Arial" charset="0"/>
              <a:ea typeface="Arial" charset="0"/>
              <a:cs typeface="Arial" charset="0"/>
            </a:endParaRPr>
          </a:p>
          <a:p>
            <a:r>
              <a:rPr lang="en-US" sz="2400" b="1" i="1" dirty="0">
                <a:latin typeface="Arial" charset="0"/>
                <a:cs typeface="Arial" charset="0"/>
              </a:rPr>
              <a:t>     Team photo from a SilvaCarbon-organized training on statistical</a:t>
            </a:r>
            <a:br>
              <a:rPr lang="en-US" sz="2400" b="1" i="1" dirty="0">
                <a:latin typeface="Arial" charset="0"/>
                <a:cs typeface="Arial" charset="0"/>
              </a:rPr>
            </a:br>
            <a:r>
              <a:rPr lang="en-US" sz="2400" b="1" i="1" dirty="0">
                <a:latin typeface="Arial" charset="0"/>
                <a:cs typeface="Arial" charset="0"/>
              </a:rPr>
              <a:t>   estimation and Google Earth Engine at RCMRD, 19-22 March, 2018</a:t>
            </a: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p:txBody>
      </p:sp>
      <p:sp>
        <p:nvSpPr>
          <p:cNvPr id="60" name="TextBox 59">
            <a:extLst>
              <a:ext uri="{FF2B5EF4-FFF2-40B4-BE49-F238E27FC236}">
                <a16:creationId xmlns:a16="http://schemas.microsoft.com/office/drawing/2014/main" id="{351F881E-C1AC-2D46-B713-1B4AAFDAB3E6}"/>
              </a:ext>
            </a:extLst>
          </p:cNvPr>
          <p:cNvSpPr txBox="1"/>
          <p:nvPr/>
        </p:nvSpPr>
        <p:spPr>
          <a:xfrm>
            <a:off x="12230958" y="6380846"/>
            <a:ext cx="3840760" cy="4832092"/>
          </a:xfrm>
          <a:prstGeom prst="rect">
            <a:avLst/>
          </a:prstGeom>
          <a:noFill/>
          <a:ln>
            <a:noFill/>
          </a:ln>
        </p:spPr>
        <p:txBody>
          <a:bodyPr wrap="square" rtlCol="0">
            <a:spAutoFit/>
          </a:bodyPr>
          <a:lstStyle/>
          <a:p>
            <a:r>
              <a:rPr lang="en-US" sz="2800" b="1" dirty="0">
                <a:solidFill>
                  <a:srgbClr val="2E8652"/>
                </a:solidFill>
                <a:latin typeface="Arial" charset="0"/>
                <a:ea typeface="Arial" charset="0"/>
                <a:cs typeface="Arial" charset="0"/>
              </a:rPr>
              <a:t>This project is integrating our TimeSync tool, which provides easy access to the Landsat archive, with the popular Collect Earth Online, which accesses high resolution image services.</a:t>
            </a:r>
            <a:endParaRPr lang="en-US" sz="15760" b="1" dirty="0">
              <a:solidFill>
                <a:srgbClr val="318F58"/>
              </a:solidFill>
            </a:endParaRPr>
          </a:p>
        </p:txBody>
      </p:sp>
      <p:sp>
        <p:nvSpPr>
          <p:cNvPr id="63" name="TextBox 62">
            <a:extLst>
              <a:ext uri="{FF2B5EF4-FFF2-40B4-BE49-F238E27FC236}">
                <a16:creationId xmlns:a16="http://schemas.microsoft.com/office/drawing/2014/main" id="{4362F672-86C4-8E4F-B462-EC3ACDFDE00B}"/>
              </a:ext>
            </a:extLst>
          </p:cNvPr>
          <p:cNvSpPr txBox="1">
            <a:spLocks noChangeAspect="1"/>
          </p:cNvSpPr>
          <p:nvPr/>
        </p:nvSpPr>
        <p:spPr>
          <a:xfrm>
            <a:off x="23283961" y="4057437"/>
            <a:ext cx="10914405" cy="7725192"/>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Theory of Change</a:t>
            </a:r>
          </a:p>
          <a:p>
            <a:pPr algn="ctr"/>
            <a:r>
              <a:rPr lang="en-US" sz="2400" b="1" dirty="0">
                <a:solidFill>
                  <a:srgbClr val="2E8652"/>
                </a:solidFill>
                <a:latin typeface="Arial" charset="0"/>
                <a:cs typeface="Arial" charset="0"/>
              </a:rPr>
              <a:t>To Achieve Sustainability</a:t>
            </a:r>
          </a:p>
          <a:p>
            <a:pPr algn="ctr"/>
            <a:endParaRPr lang="en-US" sz="2400" b="1" dirty="0">
              <a:solidFill>
                <a:srgbClr val="2E8652"/>
              </a:solidFill>
              <a:latin typeface="Arial" charset="0"/>
              <a:cs typeface="Arial" charset="0"/>
            </a:endParaRPr>
          </a:p>
          <a:p>
            <a:pPr algn="ctr"/>
            <a:endParaRPr lang="en-US" sz="2400" b="1" dirty="0">
              <a:solidFill>
                <a:srgbClr val="2E8652"/>
              </a:solidFill>
              <a:latin typeface="Arial" charset="0"/>
              <a:cs typeface="Arial" charset="0"/>
            </a:endParaRPr>
          </a:p>
          <a:p>
            <a:pPr algn="ctr"/>
            <a:endParaRPr lang="en-US" sz="2400" b="1" dirty="0">
              <a:solidFill>
                <a:srgbClr val="2E8652"/>
              </a:solidFill>
              <a:latin typeface="Arial" charset="0"/>
              <a:cs typeface="Arial" charset="0"/>
            </a:endParaRPr>
          </a:p>
          <a:p>
            <a:pPr algn="ctr"/>
            <a:endParaRPr lang="en-US" sz="2400" b="1" dirty="0">
              <a:solidFill>
                <a:srgbClr val="2E8652"/>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400" b="1" dirty="0">
              <a:solidFill>
                <a:srgbClr val="7EB761"/>
              </a:solidFill>
              <a:latin typeface="Arial" charset="0"/>
              <a:cs typeface="Arial" charset="0"/>
            </a:endParaRPr>
          </a:p>
          <a:p>
            <a:pPr algn="ctr"/>
            <a:endParaRPr lang="en-US" sz="20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2000" dirty="0">
              <a:ln>
                <a:solidFill>
                  <a:srgbClr val="318F58"/>
                </a:solidFill>
              </a:ln>
              <a:latin typeface="Arial" charset="0"/>
              <a:ea typeface="Arial" charset="0"/>
              <a:cs typeface="Arial" charset="0"/>
            </a:endParaRPr>
          </a:p>
        </p:txBody>
      </p:sp>
      <p:pic>
        <p:nvPicPr>
          <p:cNvPr id="51" name="Picture 50">
            <a:extLst>
              <a:ext uri="{FF2B5EF4-FFF2-40B4-BE49-F238E27FC236}">
                <a16:creationId xmlns:a16="http://schemas.microsoft.com/office/drawing/2014/main" id="{1C16AE18-F7E7-4244-818D-C28CA71705B9}"/>
              </a:ext>
            </a:extLst>
          </p:cNvPr>
          <p:cNvPicPr>
            <a:picLocks noChangeAspect="1"/>
          </p:cNvPicPr>
          <p:nvPr/>
        </p:nvPicPr>
        <p:blipFill>
          <a:blip r:embed="rId4"/>
          <a:stretch>
            <a:fillRect/>
          </a:stretch>
        </p:blipFill>
        <p:spPr>
          <a:xfrm>
            <a:off x="26999512" y="942521"/>
            <a:ext cx="7269036" cy="841248"/>
          </a:xfrm>
          <a:prstGeom prst="rect">
            <a:avLst/>
          </a:prstGeom>
        </p:spPr>
      </p:pic>
      <p:sp>
        <p:nvSpPr>
          <p:cNvPr id="45" name="TextBox 44">
            <a:extLst>
              <a:ext uri="{FF2B5EF4-FFF2-40B4-BE49-F238E27FC236}">
                <a16:creationId xmlns:a16="http://schemas.microsoft.com/office/drawing/2014/main" id="{A975E974-4451-E248-9B1F-D5C50AD556C2}"/>
              </a:ext>
            </a:extLst>
          </p:cNvPr>
          <p:cNvSpPr txBox="1"/>
          <p:nvPr/>
        </p:nvSpPr>
        <p:spPr>
          <a:xfrm>
            <a:off x="517874" y="14049753"/>
            <a:ext cx="10945368" cy="6976872"/>
          </a:xfrm>
          <a:prstGeom prst="rect">
            <a:avLst/>
          </a:prstGeom>
          <a:noFill/>
          <a:ln>
            <a:solidFill>
              <a:srgbClr val="2E8652"/>
            </a:solidFill>
          </a:ln>
        </p:spPr>
        <p:txBody>
          <a:bodyPr wrap="square" rtlCol="0">
            <a:spAutoFit/>
          </a:bodyPr>
          <a:lstStyle/>
          <a:p>
            <a:pPr algn="ctr"/>
            <a:r>
              <a:rPr lang="en-US" sz="3600" b="1" dirty="0">
                <a:solidFill>
                  <a:srgbClr val="2E8652"/>
                </a:solidFill>
                <a:latin typeface="Arial" charset="0"/>
                <a:cs typeface="Arial" charset="0"/>
              </a:rPr>
              <a:t>Science Collaborations, Earth Observations, Models, and Methods</a:t>
            </a:r>
            <a:endParaRPr lang="en-US" sz="2400" b="1" dirty="0">
              <a:solidFill>
                <a:srgbClr val="7EB761"/>
              </a:solidFill>
              <a:latin typeface="Arial" charset="0"/>
              <a:cs typeface="Arial" charset="0"/>
            </a:endParaRPr>
          </a:p>
          <a:p>
            <a:pPr>
              <a:lnSpc>
                <a:spcPct val="150000"/>
              </a:lnSpc>
            </a:pPr>
            <a:r>
              <a:rPr lang="en-US" sz="2400" b="1" dirty="0">
                <a:solidFill>
                  <a:srgbClr val="7EB761"/>
                </a:solidFill>
                <a:latin typeface="Arial" charset="0"/>
                <a:cs typeface="Arial" charset="0"/>
              </a:rPr>
              <a:t>   </a:t>
            </a:r>
            <a:r>
              <a:rPr lang="en-US" sz="2400" b="1" dirty="0">
                <a:solidFill>
                  <a:srgbClr val="2E8652"/>
                </a:solidFill>
                <a:latin typeface="Arial" charset="0"/>
                <a:cs typeface="Arial" charset="0"/>
              </a:rPr>
              <a:t>Contributions from AST</a:t>
            </a:r>
          </a:p>
          <a:p>
            <a:r>
              <a:rPr lang="en-US" sz="2000" dirty="0">
                <a:latin typeface="Arial" charset="0"/>
                <a:ea typeface="Arial" charset="0"/>
                <a:cs typeface="Arial" charset="0"/>
              </a:rPr>
              <a:t>The AST, in partnership with RCMRD, SilvaCarbon, and Google, has developed and fully transferred the TimeSync tool to RCMRD.  Partners are now working on a sustainable method for creating annually updated 30m maps of land cover throughout the region.</a:t>
            </a:r>
          </a:p>
          <a:p>
            <a:pPr algn="ctr"/>
            <a:endParaRPr lang="en-US" sz="2400" dirty="0">
              <a:latin typeface="Arial" charset="0"/>
              <a:ea typeface="Arial" charset="0"/>
              <a:cs typeface="Arial" charset="0"/>
            </a:endParaRPr>
          </a:p>
          <a:p>
            <a:pPr algn="ctr"/>
            <a:endParaRPr lang="en-US" sz="2400" dirty="0">
              <a:latin typeface="Arial" charset="0"/>
              <a:ea typeface="Arial" charset="0"/>
              <a:cs typeface="Arial" charset="0"/>
            </a:endParaRPr>
          </a:p>
          <a:p>
            <a:pPr algn="ctr"/>
            <a:r>
              <a:rPr lang="en-US" sz="2400" dirty="0">
                <a:latin typeface="Arial" charset="0"/>
                <a:ea typeface="Arial" charset="0"/>
                <a:cs typeface="Arial" charset="0"/>
              </a:rPr>
              <a:t>   Beginning ARL: _2_ Current ARL: _6_ Final ARL: _7_ </a:t>
            </a:r>
          </a:p>
          <a:p>
            <a:pPr algn="ctr"/>
            <a:r>
              <a:rPr lang="en-US" sz="2000" dirty="0">
                <a:latin typeface="Arial" charset="0"/>
                <a:ea typeface="Arial" charset="0"/>
                <a:cs typeface="Arial" charset="0"/>
              </a:rPr>
              <a:t> </a:t>
            </a:r>
          </a:p>
          <a:p>
            <a:pPr algn="ctr"/>
            <a:endParaRPr lang="en-US" sz="2000" dirty="0">
              <a:latin typeface="Arial" charset="0"/>
              <a:ea typeface="Arial" charset="0"/>
              <a:cs typeface="Arial" charset="0"/>
            </a:endParaRPr>
          </a:p>
          <a:p>
            <a:pPr>
              <a:lnSpc>
                <a:spcPct val="150000"/>
              </a:lnSpc>
            </a:pPr>
            <a:r>
              <a:rPr lang="en-US" sz="2400" b="1" dirty="0">
                <a:solidFill>
                  <a:srgbClr val="7EB761"/>
                </a:solidFill>
                <a:latin typeface="Arial" charset="0"/>
                <a:cs typeface="Arial" charset="0"/>
              </a:rPr>
              <a:t>   </a:t>
            </a:r>
            <a:r>
              <a:rPr lang="en-US" sz="2400" b="1" dirty="0">
                <a:solidFill>
                  <a:srgbClr val="2E8652"/>
                </a:solidFill>
                <a:latin typeface="Arial" charset="0"/>
                <a:cs typeface="Arial" charset="0"/>
              </a:rPr>
              <a:t>Earth Observations / Models / Methods</a:t>
            </a:r>
          </a:p>
          <a:p>
            <a:pPr marL="66675" indent="33338"/>
            <a:r>
              <a:rPr lang="is-IS" sz="2000" dirty="0">
                <a:latin typeface="Arial" charset="0"/>
                <a:ea typeface="Arial" charset="0"/>
                <a:cs typeface="Arial" charset="0"/>
              </a:rPr>
              <a:t>The Landsat archive provides the basis both for making sample-based estimates of land cover change with TimeSync and for making annual land cover maps for each country.  Google Earth Engine offers access to the entire archive through a programming interface, and it also provides parallel computing.  Being able to work with the imagery on Google‘s servicer eliminates the needs to both download imagery and buy extensive local computing resources.</a:t>
            </a: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pic>
        <p:nvPicPr>
          <p:cNvPr id="46" name="Picture 45" descr="C:\Users\seanhealey\Documents\servir\overview_slide.png"/>
          <p:cNvPicPr/>
          <p:nvPr/>
        </p:nvPicPr>
        <p:blipFill>
          <a:blip r:embed="rId5">
            <a:extLst>
              <a:ext uri="{28A0092B-C50C-407E-A947-70E740481C1C}">
                <a14:useLocalDpi xmlns:a14="http://schemas.microsoft.com/office/drawing/2010/main" val="0"/>
              </a:ext>
            </a:extLst>
          </a:blip>
          <a:srcRect/>
          <a:stretch>
            <a:fillRect/>
          </a:stretch>
        </p:blipFill>
        <p:spPr bwMode="auto">
          <a:xfrm>
            <a:off x="23639353" y="5399600"/>
            <a:ext cx="10407506" cy="5854222"/>
          </a:xfrm>
          <a:prstGeom prst="rect">
            <a:avLst/>
          </a:prstGeom>
          <a:noFill/>
          <a:ln>
            <a:noFill/>
          </a:ln>
        </p:spPr>
      </p:pic>
      <p:pic>
        <p:nvPicPr>
          <p:cNvPr id="48" name="Picture 47">
            <a:extLst>
              <a:ext uri="{FF2B5EF4-FFF2-40B4-BE49-F238E27FC236}">
                <a16:creationId xmlns:a16="http://schemas.microsoft.com/office/drawing/2014/main" id="{725B644C-C618-D049-A8CA-0F3094AEE4C8}"/>
              </a:ext>
            </a:extLst>
          </p:cNvPr>
          <p:cNvPicPr>
            <a:picLocks noChangeAspect="1"/>
          </p:cNvPicPr>
          <p:nvPr/>
        </p:nvPicPr>
        <p:blipFill>
          <a:blip r:embed="rId6"/>
          <a:stretch>
            <a:fillRect/>
          </a:stretch>
        </p:blipFill>
        <p:spPr>
          <a:xfrm>
            <a:off x="16401759" y="6319760"/>
            <a:ext cx="6220571" cy="5137268"/>
          </a:xfrm>
          <a:prstGeom prst="rect">
            <a:avLst/>
          </a:prstGeom>
        </p:spPr>
      </p:pic>
      <p:sp>
        <p:nvSpPr>
          <p:cNvPr id="49" name="TextBox 48">
            <a:extLst>
              <a:ext uri="{FF2B5EF4-FFF2-40B4-BE49-F238E27FC236}">
                <a16:creationId xmlns:a16="http://schemas.microsoft.com/office/drawing/2014/main" id="{351F881E-C1AC-2D46-B713-1B4AAFDAB3E6}"/>
              </a:ext>
            </a:extLst>
          </p:cNvPr>
          <p:cNvSpPr txBox="1"/>
          <p:nvPr/>
        </p:nvSpPr>
        <p:spPr>
          <a:xfrm>
            <a:off x="12356632" y="11628254"/>
            <a:ext cx="9600128" cy="1815882"/>
          </a:xfrm>
          <a:prstGeom prst="rect">
            <a:avLst/>
          </a:prstGeom>
          <a:noFill/>
          <a:ln>
            <a:noFill/>
          </a:ln>
        </p:spPr>
        <p:txBody>
          <a:bodyPr wrap="square" rtlCol="0">
            <a:spAutoFit/>
          </a:bodyPr>
          <a:lstStyle/>
          <a:p>
            <a:r>
              <a:rPr lang="en-US" sz="2800" b="1" dirty="0">
                <a:solidFill>
                  <a:srgbClr val="2E8652"/>
                </a:solidFill>
                <a:latin typeface="Arial" charset="0"/>
                <a:ea typeface="Arial" charset="0"/>
                <a:cs typeface="Arial" charset="0"/>
              </a:rPr>
              <a:t>This integration is being undertaken with SIG using SERVIR support.  The result will be a globally scalable observation tool that marries high temporal resolution with high spatial resolution.  </a:t>
            </a:r>
          </a:p>
        </p:txBody>
      </p:sp>
      <p:sp>
        <p:nvSpPr>
          <p:cNvPr id="2" name="Horizontal Scroll 1"/>
          <p:cNvSpPr/>
          <p:nvPr/>
        </p:nvSpPr>
        <p:spPr>
          <a:xfrm>
            <a:off x="13065131" y="13538690"/>
            <a:ext cx="8268038" cy="1335787"/>
          </a:xfrm>
          <a:prstGeom prst="horizont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351F881E-C1AC-2D46-B713-1B4AAFDAB3E6}"/>
              </a:ext>
            </a:extLst>
          </p:cNvPr>
          <p:cNvSpPr txBox="1"/>
          <p:nvPr/>
        </p:nvSpPr>
        <p:spPr>
          <a:xfrm>
            <a:off x="13746735" y="13758914"/>
            <a:ext cx="7243188" cy="954107"/>
          </a:xfrm>
          <a:prstGeom prst="rect">
            <a:avLst/>
          </a:prstGeom>
          <a:noFill/>
          <a:ln>
            <a:noFill/>
          </a:ln>
        </p:spPr>
        <p:txBody>
          <a:bodyPr wrap="square" rtlCol="0">
            <a:spAutoFit/>
          </a:bodyPr>
          <a:lstStyle/>
          <a:p>
            <a:pPr algn="ctr"/>
            <a:r>
              <a:rPr lang="en-US" sz="2800" b="1" dirty="0">
                <a:latin typeface="Arial" charset="0"/>
                <a:ea typeface="Arial" charset="0"/>
                <a:cs typeface="Arial" charset="0"/>
              </a:rPr>
              <a:t>Check out a hands-on demonstration on Thursday here at SAGE!!</a:t>
            </a:r>
          </a:p>
        </p:txBody>
      </p:sp>
      <p:pic>
        <p:nvPicPr>
          <p:cNvPr id="54" name="Picture 2" descr="https://f737e06f-a-62cb3a1a-s-sites.googlegroups.com/site/rcmrdservir/second-training/TIME%20SYNC%20TRAINING%202018%20GROUP%20PHOTO%202%20%281%29.jpg?attachauth=ANoY7cqXikJaeYbboSxp0TOuWDKjgY_mZ2bvG1hK7ySYff1eVFR_-VzmFl1O9MBE4fWVy49M-Mx4SKneLag5kLWKQsNufixb4NlINIgs82JUtsuGXITSvJ1la4hgtzIFqotyAEzKRZc1zQP1jEOPDnYX4rOouF0IS_TEkFLSbUb8eDIx5W_k8UxiNGrM6MW1ADD48jJQ0oSp_lp-q840pcaChtxDiAcBy-3-GAsBrsdHabtbLzNLxwJ3DUyZEHbXdu95sJaemWGUQfQA_jKGcmyAr4lLZHq_1Q%3D%3D&amp;attredirect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66208" y="15700097"/>
            <a:ext cx="5868080" cy="327425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C:\Users\seanhealey\AppData\Local\Microsoft\Windows\Temporary Internet Files\Content.Outlook\HYAS0PW5\number_of_images_from_1999.jpg"/>
          <p:cNvPicPr/>
          <p:nvPr/>
        </p:nvPicPr>
        <p:blipFill>
          <a:blip r:embed="rId8">
            <a:extLst>
              <a:ext uri="{28A0092B-C50C-407E-A947-70E740481C1C}">
                <a14:useLocalDpi xmlns:a14="http://schemas.microsoft.com/office/drawing/2010/main" val="0"/>
              </a:ext>
            </a:extLst>
          </a:blip>
          <a:srcRect/>
          <a:stretch>
            <a:fillRect/>
          </a:stretch>
        </p:blipFill>
        <p:spPr bwMode="auto">
          <a:xfrm>
            <a:off x="29316728" y="13593798"/>
            <a:ext cx="4156075" cy="4850765"/>
          </a:xfrm>
          <a:prstGeom prst="rect">
            <a:avLst/>
          </a:prstGeom>
          <a:noFill/>
          <a:ln>
            <a:noFill/>
          </a:ln>
        </p:spPr>
      </p:pic>
      <p:pic>
        <p:nvPicPr>
          <p:cNvPr id="62" name="Picture 6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367" r="68000" b="69088"/>
          <a:stretch/>
        </p:blipFill>
        <p:spPr bwMode="auto">
          <a:xfrm>
            <a:off x="22317426" y="21768103"/>
            <a:ext cx="3230278" cy="122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89"/>
          <p:cNvPicPr>
            <a:picLocks noChangeAspect="1" noChangeArrowheads="1"/>
          </p:cNvPicPr>
          <p:nvPr/>
        </p:nvPicPr>
        <p:blipFill rotWithShape="1">
          <a:blip r:embed="rId10">
            <a:extLst>
              <a:ext uri="{28A0092B-C50C-407E-A947-70E740481C1C}">
                <a14:useLocalDpi xmlns:a14="http://schemas.microsoft.com/office/drawing/2010/main" val="0"/>
              </a:ext>
            </a:extLst>
          </a:blip>
          <a:srcRect l="12298" t="15572" r="71403" b="79015"/>
          <a:stretch/>
        </p:blipFill>
        <p:spPr bwMode="auto">
          <a:xfrm>
            <a:off x="26027260" y="21895957"/>
            <a:ext cx="5179948" cy="96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a:extLst>
              <a:ext uri="{FF2B5EF4-FFF2-40B4-BE49-F238E27FC236}">
                <a16:creationId xmlns:a16="http://schemas.microsoft.com/office/drawing/2014/main" id="{E5358318-46D4-AE4E-90DF-000789EFE4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3067" y="21656103"/>
            <a:ext cx="19543652" cy="1591056"/>
          </a:xfrm>
          <a:prstGeom prst="rect">
            <a:avLst/>
          </a:prstGeom>
        </p:spPr>
      </p:pic>
      <p:pic>
        <p:nvPicPr>
          <p:cNvPr id="27" name="Picture 26">
            <a:extLst>
              <a:ext uri="{FF2B5EF4-FFF2-40B4-BE49-F238E27FC236}">
                <a16:creationId xmlns:a16="http://schemas.microsoft.com/office/drawing/2014/main" id="{8AE2E8BC-01C6-3240-9E99-CE65738F443F}"/>
              </a:ext>
            </a:extLst>
          </p:cNvPr>
          <p:cNvPicPr>
            <a:picLocks noChangeAspect="1"/>
          </p:cNvPicPr>
          <p:nvPr/>
        </p:nvPicPr>
        <p:blipFill>
          <a:blip r:embed="rId12"/>
          <a:stretch>
            <a:fillRect/>
          </a:stretch>
        </p:blipFill>
        <p:spPr>
          <a:xfrm>
            <a:off x="32013858" y="21335510"/>
            <a:ext cx="1671726" cy="1856231"/>
          </a:xfrm>
          <a:prstGeom prst="rect">
            <a:avLst/>
          </a:prstGeom>
        </p:spPr>
      </p:pic>
    </p:spTree>
    <p:extLst>
      <p:ext uri="{BB962C8B-B14F-4D97-AF65-F5344CB8AC3E}">
        <p14:creationId xmlns:p14="http://schemas.microsoft.com/office/powerpoint/2010/main" val="4159428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3239</TotalTime>
  <Words>513</Words>
  <Application>Microsoft Office PowerPoint</Application>
  <PresentationFormat>Custom</PresentationFormat>
  <Paragraphs>114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Brittany Stevens</cp:lastModifiedBy>
  <cp:revision>107</cp:revision>
  <cp:lastPrinted>2018-09-21T18:31:57Z</cp:lastPrinted>
  <dcterms:created xsi:type="dcterms:W3CDTF">2017-08-02T18:32:15Z</dcterms:created>
  <dcterms:modified xsi:type="dcterms:W3CDTF">2018-11-15T15:28:30Z</dcterms:modified>
</cp:coreProperties>
</file>