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Lst>
  <p:sldSz cy="23774400" cx="34747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0992670-5B49-41F3-852A-3322AC0EBA3C}">
  <a:tblStyle styleId="{50992670-5B49-41F3-852A-3322AC0EBA3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BF1E8"/>
          </a:solidFill>
        </a:fill>
      </a:tcStyle>
    </a:wholeTbl>
    <a:band1H>
      <a:tcTxStyle b="off" i="off"/>
      <a:tcStyle>
        <a:fill>
          <a:solidFill>
            <a:srgbClr val="D4E2CE"/>
          </a:solidFill>
        </a:fill>
      </a:tcStyle>
    </a:band1H>
    <a:band2H>
      <a:tcTxStyle b="off" i="off"/>
    </a:band2H>
    <a:band1V>
      <a:tcTxStyle b="off" i="off"/>
      <a:tcStyle>
        <a:fill>
          <a:solidFill>
            <a:srgbClr val="D4E2CE"/>
          </a:solidFill>
        </a:fill>
      </a:tcStyle>
    </a:band1V>
    <a:band2V>
      <a:tcTxStyle b="off" i="off"/>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6"/>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6"/>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73162" y="1143000"/>
            <a:ext cx="4511675" cy="3086098"/>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wrap="square" tIns="91425"/>
          <a:lstStyle>
            <a:lvl1pPr indent="234061" lvl="0" marL="0"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1pPr>
            <a:lvl2pPr indent="226809" lvl="1" marL="1404251"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2pPr>
            <a:lvl3pPr indent="232261" lvl="2" marL="2808499"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3pPr>
            <a:lvl4pPr indent="225016" lvl="3" marL="4212744"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4pPr>
            <a:lvl5pPr indent="230465" lvl="4" marL="5616995"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5pPr>
            <a:lvl6pPr indent="223215" lvl="5" marL="7021246"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6pPr>
            <a:lvl7pPr indent="228669" lvl="6" marL="8425491"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7pPr>
            <a:lvl8pPr indent="221420" lvl="7" marL="9829740"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8pPr>
            <a:lvl9pPr indent="226869" lvl="8" marL="11233991" marR="0" rtl="0" algn="l">
              <a:spcBef>
                <a:spcPts val="0"/>
              </a:spcBef>
              <a:buClr>
                <a:schemeClr val="dk1"/>
              </a:buClr>
              <a:buSzPct val="99621"/>
              <a:buFont typeface="Calibri"/>
              <a:buChar char="■"/>
              <a:defRPr b="0" i="0" sz="3686"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5"/>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73162" y="1143000"/>
            <a:ext cx="4511675"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Calibri"/>
              <a:buNone/>
            </a:pPr>
            <a:r>
              <a:t/>
            </a:r>
            <a:endParaRPr b="0" i="0" sz="3686"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8785"/>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2606040" y="3890857"/>
            <a:ext cx="29535120" cy="8277013"/>
          </a:xfrm>
          <a:prstGeom prst="rect">
            <a:avLst/>
          </a:prstGeom>
          <a:noFill/>
          <a:ln>
            <a:noFill/>
          </a:ln>
        </p:spPr>
        <p:txBody>
          <a:bodyPr anchorCtr="0" anchor="b" bIns="91425" lIns="91425" rIns="91425" wrap="square" tIns="91425"/>
          <a:lstStyle>
            <a:lvl1pPr indent="0" lvl="0" marL="0" marR="0" rtl="0" algn="ctr">
              <a:lnSpc>
                <a:spcPct val="90000"/>
              </a:lnSpc>
              <a:spcBef>
                <a:spcPts val="0"/>
              </a:spcBef>
              <a:spcAft>
                <a:spcPts val="0"/>
              </a:spcAft>
              <a:buClr>
                <a:schemeClr val="dk1"/>
              </a:buClr>
              <a:buFont typeface="Calibri"/>
              <a:buNone/>
              <a:defRPr b="0" i="0" sz="208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7" name="Shape 17"/>
          <p:cNvSpPr txBox="1"/>
          <p:nvPr>
            <p:ph idx="1" type="subTitle"/>
          </p:nvPr>
        </p:nvSpPr>
        <p:spPr>
          <a:xfrm>
            <a:off x="4343400" y="12487064"/>
            <a:ext cx="26060400" cy="5739974"/>
          </a:xfrm>
          <a:prstGeom prst="rect">
            <a:avLst/>
          </a:prstGeom>
          <a:noFill/>
          <a:ln>
            <a:noFill/>
          </a:ln>
        </p:spPr>
        <p:txBody>
          <a:bodyPr anchorCtr="0" anchor="t" bIns="91425" lIns="91425" rIns="91425" wrap="square" tIns="91425"/>
          <a:lstStyle>
            <a:lvl1pPr indent="0" lvl="0" marL="0" marR="0" rtl="0" algn="ctr">
              <a:lnSpc>
                <a:spcPct val="90000"/>
              </a:lnSpc>
              <a:spcBef>
                <a:spcPts val="3467"/>
              </a:spcBef>
              <a:spcAft>
                <a:spcPts val="0"/>
              </a:spcAft>
              <a:buClr>
                <a:schemeClr val="dk1"/>
              </a:buClr>
              <a:buFont typeface="Arial"/>
              <a:buNone/>
              <a:defRPr b="0" i="0" sz="8320" u="none" cap="none" strike="noStrike">
                <a:solidFill>
                  <a:schemeClr val="dk1"/>
                </a:solidFill>
                <a:latin typeface="Calibri"/>
                <a:ea typeface="Calibri"/>
                <a:cs typeface="Calibri"/>
                <a:sym typeface="Calibri"/>
              </a:defRPr>
            </a:lvl1pPr>
            <a:lvl2pPr indent="-10174" lvl="1" marL="1584975" marR="0" rtl="0" algn="ctr">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2pPr>
            <a:lvl3pPr indent="-7649" lvl="2" marL="3169950" marR="0" rtl="0" algn="ctr">
              <a:lnSpc>
                <a:spcPct val="90000"/>
              </a:lnSpc>
              <a:spcBef>
                <a:spcPts val="1733"/>
              </a:spcBef>
              <a:spcAft>
                <a:spcPts val="0"/>
              </a:spcAft>
              <a:buClr>
                <a:schemeClr val="dk1"/>
              </a:buClr>
              <a:buFont typeface="Arial"/>
              <a:buNone/>
              <a:defRPr b="0" i="0" sz="6240" u="none" cap="none" strike="noStrike">
                <a:solidFill>
                  <a:schemeClr val="dk1"/>
                </a:solidFill>
                <a:latin typeface="Calibri"/>
                <a:ea typeface="Calibri"/>
                <a:cs typeface="Calibri"/>
                <a:sym typeface="Calibri"/>
              </a:defRPr>
            </a:lvl3pPr>
            <a:lvl4pPr indent="-5126" lvl="3" marL="4754926" marR="0" rtl="0" algn="ctr">
              <a:lnSpc>
                <a:spcPct val="90000"/>
              </a:lnSpc>
              <a:spcBef>
                <a:spcPts val="1733"/>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4pPr>
            <a:lvl5pPr indent="-2601" lvl="4" marL="6339901" marR="0" rtl="0" algn="ctr">
              <a:lnSpc>
                <a:spcPct val="90000"/>
              </a:lnSpc>
              <a:spcBef>
                <a:spcPts val="1733"/>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5pPr>
            <a:lvl6pPr indent="-75" lvl="5" marL="7924876" marR="0" rtl="0" algn="ctr">
              <a:lnSpc>
                <a:spcPct val="90000"/>
              </a:lnSpc>
              <a:spcBef>
                <a:spcPts val="1733"/>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6pPr>
            <a:lvl7pPr indent="-10251" lvl="6" marL="9509851" marR="0" rtl="0" algn="ctr">
              <a:lnSpc>
                <a:spcPct val="90000"/>
              </a:lnSpc>
              <a:spcBef>
                <a:spcPts val="1733"/>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7pPr>
            <a:lvl8pPr indent="-7726" lvl="7" marL="11094827" marR="0" rtl="0" algn="ctr">
              <a:lnSpc>
                <a:spcPct val="90000"/>
              </a:lnSpc>
              <a:spcBef>
                <a:spcPts val="1733"/>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8pPr>
            <a:lvl9pPr indent="-5202" lvl="8" marL="12679802" marR="0" rtl="0" algn="ctr">
              <a:lnSpc>
                <a:spcPct val="90000"/>
              </a:lnSpc>
              <a:spcBef>
                <a:spcPts val="1733"/>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2388868" y="1265770"/>
            <a:ext cx="29969458" cy="459528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4" name="Shape 74"/>
          <p:cNvSpPr txBox="1"/>
          <p:nvPr>
            <p:ph idx="1" type="body"/>
          </p:nvPr>
        </p:nvSpPr>
        <p:spPr>
          <a:xfrm rot="5400000">
            <a:off x="9831283" y="-1113576"/>
            <a:ext cx="15084637" cy="29969458"/>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18538296" y="7593437"/>
            <a:ext cx="20147705" cy="749236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80" name="Shape 80"/>
          <p:cNvSpPr txBox="1"/>
          <p:nvPr>
            <p:ph idx="1" type="body"/>
          </p:nvPr>
        </p:nvSpPr>
        <p:spPr>
          <a:xfrm rot="5400000">
            <a:off x="3336394" y="318240"/>
            <a:ext cx="20147705" cy="22042755"/>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2388868" y="1265770"/>
            <a:ext cx="29969458" cy="459528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3" name="Shape 23"/>
          <p:cNvSpPr txBox="1"/>
          <p:nvPr>
            <p:ph idx="1" type="body"/>
          </p:nvPr>
        </p:nvSpPr>
        <p:spPr>
          <a:xfrm>
            <a:off x="2388868" y="6328832"/>
            <a:ext cx="29969458" cy="15084637"/>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2370774" y="5927096"/>
            <a:ext cx="29969458" cy="9889487"/>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Font typeface="Calibri"/>
              <a:buNone/>
              <a:defRPr b="0" i="0" sz="208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9" name="Shape 29"/>
          <p:cNvSpPr txBox="1"/>
          <p:nvPr>
            <p:ph idx="1" type="body"/>
          </p:nvPr>
        </p:nvSpPr>
        <p:spPr>
          <a:xfrm>
            <a:off x="2370774" y="15910143"/>
            <a:ext cx="29969458" cy="5200648"/>
          </a:xfrm>
          <a:prstGeom prst="rect">
            <a:avLst/>
          </a:prstGeom>
          <a:noFill/>
          <a:ln>
            <a:noFill/>
          </a:ln>
        </p:spPr>
        <p:txBody>
          <a:bodyPr anchorCtr="0" anchor="t" bIns="91425" lIns="91425" rIns="91425" wrap="square" tIns="91425"/>
          <a:lstStyle>
            <a:lvl1pPr indent="0" lvl="0" marL="0" marR="0" rtl="0" algn="l">
              <a:lnSpc>
                <a:spcPct val="90000"/>
              </a:lnSpc>
              <a:spcBef>
                <a:spcPts val="3467"/>
              </a:spcBef>
              <a:spcAft>
                <a:spcPts val="0"/>
              </a:spcAft>
              <a:buClr>
                <a:schemeClr val="dk1"/>
              </a:buClr>
              <a:buFont typeface="Arial"/>
              <a:buNone/>
              <a:defRPr b="0"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spcAft>
                <a:spcPts val="0"/>
              </a:spcAft>
              <a:buClr>
                <a:srgbClr val="888888"/>
              </a:buClr>
              <a:buFont typeface="Arial"/>
              <a:buNone/>
              <a:defRPr b="0" i="0" sz="6933" u="none" cap="none" strike="noStrike">
                <a:solidFill>
                  <a:srgbClr val="888888"/>
                </a:solidFill>
                <a:latin typeface="Calibri"/>
                <a:ea typeface="Calibri"/>
                <a:cs typeface="Calibri"/>
                <a:sym typeface="Calibri"/>
              </a:defRPr>
            </a:lvl2pPr>
            <a:lvl3pPr indent="-7649" lvl="2" marL="3169950" marR="0" rtl="0" algn="l">
              <a:lnSpc>
                <a:spcPct val="90000"/>
              </a:lnSpc>
              <a:spcBef>
                <a:spcPts val="1733"/>
              </a:spcBef>
              <a:spcAft>
                <a:spcPts val="0"/>
              </a:spcAft>
              <a:buClr>
                <a:srgbClr val="888888"/>
              </a:buClr>
              <a:buFont typeface="Arial"/>
              <a:buNone/>
              <a:defRPr b="0" i="0" sz="6240" u="none" cap="none" strike="noStrike">
                <a:solidFill>
                  <a:srgbClr val="888888"/>
                </a:solidFill>
                <a:latin typeface="Calibri"/>
                <a:ea typeface="Calibri"/>
                <a:cs typeface="Calibri"/>
                <a:sym typeface="Calibri"/>
              </a:defRPr>
            </a:lvl3pPr>
            <a:lvl4pPr indent="-5126" lvl="3" marL="4754926" marR="0" rtl="0" algn="l">
              <a:lnSpc>
                <a:spcPct val="90000"/>
              </a:lnSpc>
              <a:spcBef>
                <a:spcPts val="1733"/>
              </a:spcBef>
              <a:spcAft>
                <a:spcPts val="0"/>
              </a:spcAft>
              <a:buClr>
                <a:srgbClr val="888888"/>
              </a:buClr>
              <a:buFont typeface="Arial"/>
              <a:buNone/>
              <a:defRPr b="0" i="0" sz="5547" u="none" cap="none" strike="noStrike">
                <a:solidFill>
                  <a:srgbClr val="888888"/>
                </a:solidFill>
                <a:latin typeface="Calibri"/>
                <a:ea typeface="Calibri"/>
                <a:cs typeface="Calibri"/>
                <a:sym typeface="Calibri"/>
              </a:defRPr>
            </a:lvl4pPr>
            <a:lvl5pPr indent="-2601" lvl="4" marL="6339901" marR="0" rtl="0" algn="l">
              <a:lnSpc>
                <a:spcPct val="90000"/>
              </a:lnSpc>
              <a:spcBef>
                <a:spcPts val="1733"/>
              </a:spcBef>
              <a:spcAft>
                <a:spcPts val="0"/>
              </a:spcAft>
              <a:buClr>
                <a:srgbClr val="888888"/>
              </a:buClr>
              <a:buFont typeface="Arial"/>
              <a:buNone/>
              <a:defRPr b="0" i="0" sz="5547" u="none" cap="none" strike="noStrike">
                <a:solidFill>
                  <a:srgbClr val="888888"/>
                </a:solidFill>
                <a:latin typeface="Calibri"/>
                <a:ea typeface="Calibri"/>
                <a:cs typeface="Calibri"/>
                <a:sym typeface="Calibri"/>
              </a:defRPr>
            </a:lvl5pPr>
            <a:lvl6pPr indent="-75" lvl="5" marL="7924876" marR="0" rtl="0" algn="l">
              <a:lnSpc>
                <a:spcPct val="90000"/>
              </a:lnSpc>
              <a:spcBef>
                <a:spcPts val="1733"/>
              </a:spcBef>
              <a:spcAft>
                <a:spcPts val="0"/>
              </a:spcAft>
              <a:buClr>
                <a:srgbClr val="888888"/>
              </a:buClr>
              <a:buFont typeface="Arial"/>
              <a:buNone/>
              <a:defRPr b="0" i="0" sz="5547" u="none" cap="none" strike="noStrike">
                <a:solidFill>
                  <a:srgbClr val="888888"/>
                </a:solidFill>
                <a:latin typeface="Calibri"/>
                <a:ea typeface="Calibri"/>
                <a:cs typeface="Calibri"/>
                <a:sym typeface="Calibri"/>
              </a:defRPr>
            </a:lvl6pPr>
            <a:lvl7pPr indent="-10251" lvl="6" marL="9509851" marR="0" rtl="0" algn="l">
              <a:lnSpc>
                <a:spcPct val="90000"/>
              </a:lnSpc>
              <a:spcBef>
                <a:spcPts val="1733"/>
              </a:spcBef>
              <a:spcAft>
                <a:spcPts val="0"/>
              </a:spcAft>
              <a:buClr>
                <a:srgbClr val="888888"/>
              </a:buClr>
              <a:buFont typeface="Arial"/>
              <a:buNone/>
              <a:defRPr b="0" i="0" sz="5547" u="none" cap="none" strike="noStrike">
                <a:solidFill>
                  <a:srgbClr val="888888"/>
                </a:solidFill>
                <a:latin typeface="Calibri"/>
                <a:ea typeface="Calibri"/>
                <a:cs typeface="Calibri"/>
                <a:sym typeface="Calibri"/>
              </a:defRPr>
            </a:lvl7pPr>
            <a:lvl8pPr indent="-7726" lvl="7" marL="11094827" marR="0" rtl="0" algn="l">
              <a:lnSpc>
                <a:spcPct val="90000"/>
              </a:lnSpc>
              <a:spcBef>
                <a:spcPts val="1733"/>
              </a:spcBef>
              <a:spcAft>
                <a:spcPts val="0"/>
              </a:spcAft>
              <a:buClr>
                <a:srgbClr val="888888"/>
              </a:buClr>
              <a:buFont typeface="Arial"/>
              <a:buNone/>
              <a:defRPr b="0" i="0" sz="5547" u="none" cap="none" strike="noStrike">
                <a:solidFill>
                  <a:srgbClr val="888888"/>
                </a:solidFill>
                <a:latin typeface="Calibri"/>
                <a:ea typeface="Calibri"/>
                <a:cs typeface="Calibri"/>
                <a:sym typeface="Calibri"/>
              </a:defRPr>
            </a:lvl8pPr>
            <a:lvl9pPr indent="-5202" lvl="8" marL="12679802" marR="0" rtl="0" algn="l">
              <a:lnSpc>
                <a:spcPct val="90000"/>
              </a:lnSpc>
              <a:spcBef>
                <a:spcPts val="1733"/>
              </a:spcBef>
              <a:spcAft>
                <a:spcPts val="0"/>
              </a:spcAft>
              <a:buClr>
                <a:srgbClr val="888888"/>
              </a:buClr>
              <a:buFont typeface="Arial"/>
              <a:buNone/>
              <a:defRPr b="0" i="0" sz="5547"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2388868" y="1265770"/>
            <a:ext cx="29969458" cy="459528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5" name="Shape 35"/>
          <p:cNvSpPr txBox="1"/>
          <p:nvPr>
            <p:ph idx="1" type="body"/>
          </p:nvPr>
        </p:nvSpPr>
        <p:spPr>
          <a:xfrm>
            <a:off x="2388868" y="6328832"/>
            <a:ext cx="14767560" cy="15084637"/>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17590770" y="6328832"/>
            <a:ext cx="14767560" cy="15084637"/>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2393396" y="1265770"/>
            <a:ext cx="29969458" cy="459528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2" name="Shape 42"/>
          <p:cNvSpPr txBox="1"/>
          <p:nvPr>
            <p:ph idx="1" type="body"/>
          </p:nvPr>
        </p:nvSpPr>
        <p:spPr>
          <a:xfrm>
            <a:off x="2393400" y="5828032"/>
            <a:ext cx="14699691" cy="2856228"/>
          </a:xfrm>
          <a:prstGeom prst="rect">
            <a:avLst/>
          </a:prstGeom>
          <a:noFill/>
          <a:ln>
            <a:noFill/>
          </a:ln>
        </p:spPr>
        <p:txBody>
          <a:bodyPr anchorCtr="0" anchor="b" bIns="91425" lIns="91425" rIns="91425" wrap="square" tIns="91425"/>
          <a:lstStyle>
            <a:lvl1pPr indent="0" lvl="0" marL="0" marR="0" rtl="0" algn="l">
              <a:lnSpc>
                <a:spcPct val="90000"/>
              </a:lnSpc>
              <a:spcBef>
                <a:spcPts val="3467"/>
              </a:spcBef>
              <a:spcAft>
                <a:spcPts val="0"/>
              </a:spcAft>
              <a:buClr>
                <a:schemeClr val="dk1"/>
              </a:buClr>
              <a:buFont typeface="Arial"/>
              <a:buNone/>
              <a:defRPr b="1"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spcAft>
                <a:spcPts val="0"/>
              </a:spcAft>
              <a:buClr>
                <a:schemeClr val="dk1"/>
              </a:buClr>
              <a:buFont typeface="Arial"/>
              <a:buNone/>
              <a:defRPr b="1" i="0" sz="693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spcAft>
                <a:spcPts val="0"/>
              </a:spcAft>
              <a:buClr>
                <a:schemeClr val="dk1"/>
              </a:buClr>
              <a:buFont typeface="Arial"/>
              <a:buNone/>
              <a:defRPr b="1" i="0" sz="624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2393400" y="8684260"/>
            <a:ext cx="14699691" cy="12773238"/>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17590770" y="5828032"/>
            <a:ext cx="14772086" cy="2856228"/>
          </a:xfrm>
          <a:prstGeom prst="rect">
            <a:avLst/>
          </a:prstGeom>
          <a:noFill/>
          <a:ln>
            <a:noFill/>
          </a:ln>
        </p:spPr>
        <p:txBody>
          <a:bodyPr anchorCtr="0" anchor="b" bIns="91425" lIns="91425" rIns="91425" wrap="square" tIns="91425"/>
          <a:lstStyle>
            <a:lvl1pPr indent="0" lvl="0" marL="0" marR="0" rtl="0" algn="l">
              <a:lnSpc>
                <a:spcPct val="90000"/>
              </a:lnSpc>
              <a:spcBef>
                <a:spcPts val="3467"/>
              </a:spcBef>
              <a:spcAft>
                <a:spcPts val="0"/>
              </a:spcAft>
              <a:buClr>
                <a:schemeClr val="dk1"/>
              </a:buClr>
              <a:buFont typeface="Arial"/>
              <a:buNone/>
              <a:defRPr b="1" i="0" sz="8320"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spcAft>
                <a:spcPts val="0"/>
              </a:spcAft>
              <a:buClr>
                <a:schemeClr val="dk1"/>
              </a:buClr>
              <a:buFont typeface="Arial"/>
              <a:buNone/>
              <a:defRPr b="1" i="0" sz="693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spcAft>
                <a:spcPts val="0"/>
              </a:spcAft>
              <a:buClr>
                <a:schemeClr val="dk1"/>
              </a:buClr>
              <a:buFont typeface="Arial"/>
              <a:buNone/>
              <a:defRPr b="1" i="0" sz="624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spcAft>
                <a:spcPts val="0"/>
              </a:spcAft>
              <a:buClr>
                <a:schemeClr val="dk1"/>
              </a:buClr>
              <a:buFont typeface="Arial"/>
              <a:buNone/>
              <a:defRPr b="1" i="0" sz="5547"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17590770" y="8684260"/>
            <a:ext cx="14772086" cy="12773238"/>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2388868" y="1265770"/>
            <a:ext cx="29969458" cy="459528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1" name="Shape 51"/>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2393396" y="1584958"/>
            <a:ext cx="11206875" cy="554736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Font typeface="Calibri"/>
              <a:buNone/>
              <a:defRPr b="0" i="0" sz="1109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0" name="Shape 60"/>
          <p:cNvSpPr txBox="1"/>
          <p:nvPr>
            <p:ph idx="1" type="body"/>
          </p:nvPr>
        </p:nvSpPr>
        <p:spPr>
          <a:xfrm>
            <a:off x="14772084" y="3423078"/>
            <a:ext cx="17590769" cy="16895233"/>
          </a:xfrm>
          <a:prstGeom prst="rect">
            <a:avLst/>
          </a:prstGeom>
          <a:noFill/>
          <a:ln>
            <a:noFill/>
          </a:ln>
        </p:spPr>
        <p:txBody>
          <a:bodyPr anchorCtr="0" anchor="t" bIns="91425" lIns="91425" rIns="91425" wrap="square" tIns="91425"/>
          <a:lstStyle>
            <a:lvl1pPr indent="609966" lvl="0" marL="792488" marR="0" rtl="0" algn="l">
              <a:lnSpc>
                <a:spcPct val="90000"/>
              </a:lnSpc>
              <a:spcBef>
                <a:spcPts val="3467"/>
              </a:spcBef>
              <a:spcAft>
                <a:spcPts val="0"/>
              </a:spcAft>
              <a:buClr>
                <a:schemeClr val="dk1"/>
              </a:buClr>
              <a:buSzPct val="99872"/>
              <a:buFont typeface="Arial"/>
              <a:buChar char="•"/>
              <a:defRPr b="0" i="0" sz="11093" u="none" cap="none" strike="noStrike">
                <a:solidFill>
                  <a:schemeClr val="dk1"/>
                </a:solidFill>
                <a:latin typeface="Calibri"/>
                <a:ea typeface="Calibri"/>
                <a:cs typeface="Calibri"/>
                <a:sym typeface="Calibri"/>
              </a:defRPr>
            </a:lvl1pPr>
            <a:lvl2pPr indent="423775" lvl="1" marL="2377463" marR="0" rtl="0" algn="l">
              <a:lnSpc>
                <a:spcPct val="90000"/>
              </a:lnSpc>
              <a:spcBef>
                <a:spcPts val="1733"/>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2pPr>
            <a:lvl3pPr indent="250149" lvl="2" marL="3962438"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3pPr>
            <a:lvl4pPr indent="76536" lvl="3" marL="5547413"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4pPr>
            <a:lvl5pPr indent="79061" lvl="4" marL="713238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5pPr>
            <a:lvl6pPr indent="81585" lvl="5" marL="8717364"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6pPr>
            <a:lvl7pPr indent="71410" lvl="6" marL="10302339"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7pPr>
            <a:lvl8pPr indent="73935" lvl="7" marL="11887314"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8pPr>
            <a:lvl9pPr indent="76460" lvl="8" marL="13472289"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2393396" y="7132320"/>
            <a:ext cx="11206875" cy="13213504"/>
          </a:xfrm>
          <a:prstGeom prst="rect">
            <a:avLst/>
          </a:prstGeom>
          <a:noFill/>
          <a:ln>
            <a:noFill/>
          </a:ln>
        </p:spPr>
        <p:txBody>
          <a:bodyPr anchorCtr="0" anchor="t" bIns="91425" lIns="91425" rIns="91425" wrap="square" tIns="91425"/>
          <a:lstStyle>
            <a:lvl1pPr indent="0" lvl="0" marL="0" marR="0" rtl="0" algn="l">
              <a:lnSpc>
                <a:spcPct val="90000"/>
              </a:lnSpc>
              <a:spcBef>
                <a:spcPts val="3467"/>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spcAft>
                <a:spcPts val="0"/>
              </a:spcAft>
              <a:buClr>
                <a:schemeClr val="dk1"/>
              </a:buClr>
              <a:buFont typeface="Arial"/>
              <a:buNone/>
              <a:defRPr b="0" i="0" sz="485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spcAft>
                <a:spcPts val="0"/>
              </a:spcAft>
              <a:buClr>
                <a:schemeClr val="dk1"/>
              </a:buClr>
              <a:buFont typeface="Arial"/>
              <a:buNone/>
              <a:defRPr b="0" i="0" sz="416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2393396" y="1584958"/>
            <a:ext cx="11206875" cy="5547360"/>
          </a:xfrm>
          <a:prstGeom prst="rect">
            <a:avLst/>
          </a:prstGeom>
          <a:noFill/>
          <a:ln>
            <a:noFill/>
          </a:ln>
        </p:spPr>
        <p:txBody>
          <a:bodyPr anchorCtr="0" anchor="b" bIns="91425" lIns="91425" rIns="91425" wrap="square" tIns="91425"/>
          <a:lstStyle>
            <a:lvl1pPr indent="0" lvl="0" marL="0" marR="0" rtl="0" algn="l">
              <a:lnSpc>
                <a:spcPct val="90000"/>
              </a:lnSpc>
              <a:spcBef>
                <a:spcPts val="0"/>
              </a:spcBef>
              <a:spcAft>
                <a:spcPts val="0"/>
              </a:spcAft>
              <a:buClr>
                <a:schemeClr val="dk1"/>
              </a:buClr>
              <a:buFont typeface="Calibri"/>
              <a:buNone/>
              <a:defRPr b="0" i="0" sz="1109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7" name="Shape 67"/>
          <p:cNvSpPr/>
          <p:nvPr>
            <p:ph idx="2" type="pic"/>
          </p:nvPr>
        </p:nvSpPr>
        <p:spPr>
          <a:xfrm>
            <a:off x="14772084" y="3423078"/>
            <a:ext cx="17590769" cy="16895233"/>
          </a:xfrm>
          <a:prstGeom prst="rect">
            <a:avLst/>
          </a:prstGeom>
          <a:noFill/>
          <a:ln>
            <a:noFill/>
          </a:ln>
        </p:spPr>
        <p:txBody>
          <a:bodyPr anchorCtr="0" anchor="t" bIns="91425" lIns="91425" rIns="91425" wrap="square" tIns="91425"/>
          <a:lstStyle>
            <a:lvl1pPr indent="0" lvl="0" marL="0" marR="0" rtl="0" algn="l">
              <a:lnSpc>
                <a:spcPct val="90000"/>
              </a:lnSpc>
              <a:spcBef>
                <a:spcPts val="3467"/>
              </a:spcBef>
              <a:spcAft>
                <a:spcPts val="0"/>
              </a:spcAft>
              <a:buClr>
                <a:schemeClr val="dk1"/>
              </a:buClr>
              <a:buFont typeface="Arial"/>
              <a:buNone/>
              <a:defRPr b="0" i="0" sz="11093"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spcAft>
                <a:spcPts val="0"/>
              </a:spcAft>
              <a:buClr>
                <a:schemeClr val="dk1"/>
              </a:buClr>
              <a:buFont typeface="Arial"/>
              <a:buNone/>
              <a:defRPr b="0" i="0" sz="9707"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spcAft>
                <a:spcPts val="0"/>
              </a:spcAft>
              <a:buClr>
                <a:schemeClr val="dk1"/>
              </a:buClr>
              <a:buFont typeface="Arial"/>
              <a:buNone/>
              <a:defRPr b="0" i="0" sz="832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spcAft>
                <a:spcPts val="0"/>
              </a:spcAft>
              <a:buClr>
                <a:schemeClr val="dk1"/>
              </a:buClr>
              <a:buFont typeface="Arial"/>
              <a:buNone/>
              <a:defRPr b="0" i="0" sz="6933"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2393396" y="7132320"/>
            <a:ext cx="11206875" cy="13213504"/>
          </a:xfrm>
          <a:prstGeom prst="rect">
            <a:avLst/>
          </a:prstGeom>
          <a:noFill/>
          <a:ln>
            <a:noFill/>
          </a:ln>
        </p:spPr>
        <p:txBody>
          <a:bodyPr anchorCtr="0" anchor="t" bIns="91425" lIns="91425" rIns="91425" wrap="square" tIns="91425"/>
          <a:lstStyle>
            <a:lvl1pPr indent="0" lvl="0" marL="0" marR="0" rtl="0" algn="l">
              <a:lnSpc>
                <a:spcPct val="90000"/>
              </a:lnSpc>
              <a:spcBef>
                <a:spcPts val="3467"/>
              </a:spcBef>
              <a:spcAft>
                <a:spcPts val="0"/>
              </a:spcAft>
              <a:buClr>
                <a:schemeClr val="dk1"/>
              </a:buClr>
              <a:buFont typeface="Arial"/>
              <a:buNone/>
              <a:defRPr b="0" i="0" sz="5547" u="none" cap="none" strike="noStrike">
                <a:solidFill>
                  <a:schemeClr val="dk1"/>
                </a:solidFill>
                <a:latin typeface="Calibri"/>
                <a:ea typeface="Calibri"/>
                <a:cs typeface="Calibri"/>
                <a:sym typeface="Calibri"/>
              </a:defRPr>
            </a:lvl1pPr>
            <a:lvl2pPr indent="-10174" lvl="1" marL="1584975" marR="0" rtl="0" algn="l">
              <a:lnSpc>
                <a:spcPct val="90000"/>
              </a:lnSpc>
              <a:spcBef>
                <a:spcPts val="1733"/>
              </a:spcBef>
              <a:spcAft>
                <a:spcPts val="0"/>
              </a:spcAft>
              <a:buClr>
                <a:schemeClr val="dk1"/>
              </a:buClr>
              <a:buFont typeface="Arial"/>
              <a:buNone/>
              <a:defRPr b="0" i="0" sz="4853" u="none" cap="none" strike="noStrike">
                <a:solidFill>
                  <a:schemeClr val="dk1"/>
                </a:solidFill>
                <a:latin typeface="Calibri"/>
                <a:ea typeface="Calibri"/>
                <a:cs typeface="Calibri"/>
                <a:sym typeface="Calibri"/>
              </a:defRPr>
            </a:lvl2pPr>
            <a:lvl3pPr indent="-7649" lvl="2" marL="3169950" marR="0" rtl="0" algn="l">
              <a:lnSpc>
                <a:spcPct val="90000"/>
              </a:lnSpc>
              <a:spcBef>
                <a:spcPts val="1733"/>
              </a:spcBef>
              <a:spcAft>
                <a:spcPts val="0"/>
              </a:spcAft>
              <a:buClr>
                <a:schemeClr val="dk1"/>
              </a:buClr>
              <a:buFont typeface="Arial"/>
              <a:buNone/>
              <a:defRPr b="0" i="0" sz="4160" u="none" cap="none" strike="noStrike">
                <a:solidFill>
                  <a:schemeClr val="dk1"/>
                </a:solidFill>
                <a:latin typeface="Calibri"/>
                <a:ea typeface="Calibri"/>
                <a:cs typeface="Calibri"/>
                <a:sym typeface="Calibri"/>
              </a:defRPr>
            </a:lvl3pPr>
            <a:lvl4pPr indent="-5126" lvl="3" marL="4754926"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4pPr>
            <a:lvl5pPr indent="-2601" lvl="4" marL="6339901"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5pPr>
            <a:lvl6pPr indent="-75" lvl="5" marL="7924876"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6pPr>
            <a:lvl7pPr indent="-10251" lvl="6" marL="9509851"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7pPr>
            <a:lvl8pPr indent="-7726" lvl="7" marL="11094827"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8pPr>
            <a:lvl9pPr indent="-5202" lvl="8" marL="12679802" marR="0" rtl="0" algn="l">
              <a:lnSpc>
                <a:spcPct val="90000"/>
              </a:lnSpc>
              <a:spcBef>
                <a:spcPts val="1733"/>
              </a:spcBef>
              <a:spcAft>
                <a:spcPts val="0"/>
              </a:spcAft>
              <a:buClr>
                <a:schemeClr val="dk1"/>
              </a:buClr>
              <a:buFont typeface="Arial"/>
              <a:buNone/>
              <a:defRPr b="0" i="0" sz="3466"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2388868" y="1265770"/>
            <a:ext cx="29969458" cy="4595283"/>
          </a:xfrm>
          <a:prstGeom prst="rect">
            <a:avLst/>
          </a:prstGeom>
          <a:noFill/>
          <a:ln>
            <a:noFill/>
          </a:ln>
        </p:spPr>
        <p:txBody>
          <a:bodyPr anchorCtr="0" anchor="ctr" bIns="91425" lIns="91425" rIns="91425" wrap="square" tIns="91425"/>
          <a:lstStyle>
            <a:lvl1pPr indent="0" lvl="0" marL="0" marR="0" rtl="0" algn="l">
              <a:lnSpc>
                <a:spcPct val="90000"/>
              </a:lnSpc>
              <a:spcBef>
                <a:spcPts val="0"/>
              </a:spcBef>
              <a:spcAft>
                <a:spcPts val="0"/>
              </a:spcAft>
              <a:buClr>
                <a:schemeClr val="dk1"/>
              </a:buClr>
              <a:buFont typeface="Calibri"/>
              <a:buNone/>
              <a:defRPr b="0" i="0" sz="15253"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 name="Shape 11"/>
          <p:cNvSpPr txBox="1"/>
          <p:nvPr>
            <p:ph idx="1" type="body"/>
          </p:nvPr>
        </p:nvSpPr>
        <p:spPr>
          <a:xfrm>
            <a:off x="2388868" y="6328832"/>
            <a:ext cx="29969458" cy="15084637"/>
          </a:xfrm>
          <a:prstGeom prst="rect">
            <a:avLst/>
          </a:prstGeom>
          <a:noFill/>
          <a:ln>
            <a:noFill/>
          </a:ln>
        </p:spPr>
        <p:txBody>
          <a:bodyPr anchorCtr="0" anchor="t" bIns="91425" lIns="91425" rIns="91425" wrap="square" tIns="91425"/>
          <a:lstStyle>
            <a:lvl1pPr indent="433950" lvl="0" marL="792488" marR="0" rtl="0" algn="l">
              <a:lnSpc>
                <a:spcPct val="90000"/>
              </a:lnSpc>
              <a:spcBef>
                <a:spcPts val="3467"/>
              </a:spcBef>
              <a:spcAft>
                <a:spcPts val="0"/>
              </a:spcAft>
              <a:buClr>
                <a:schemeClr val="dk1"/>
              </a:buClr>
              <a:buSzPct val="100144"/>
              <a:buFont typeface="Arial"/>
              <a:buChar char="•"/>
              <a:defRPr b="0" i="0" sz="9707" u="none" cap="none" strike="noStrike">
                <a:solidFill>
                  <a:schemeClr val="dk1"/>
                </a:solidFill>
                <a:latin typeface="Calibri"/>
                <a:ea typeface="Calibri"/>
                <a:cs typeface="Calibri"/>
                <a:sym typeface="Calibri"/>
              </a:defRPr>
            </a:lvl1pPr>
            <a:lvl2pPr indent="247624" lvl="1" marL="2377463" marR="0" rtl="0" algn="l">
              <a:lnSpc>
                <a:spcPct val="90000"/>
              </a:lnSpc>
              <a:spcBef>
                <a:spcPts val="1733"/>
              </a:spcBef>
              <a:spcAft>
                <a:spcPts val="0"/>
              </a:spcAft>
              <a:buClr>
                <a:schemeClr val="dk1"/>
              </a:buClr>
              <a:buSzPct val="100481"/>
              <a:buFont typeface="Arial"/>
              <a:buChar char="•"/>
              <a:defRPr b="0" i="0" sz="8320" u="none" cap="none" strike="noStrike">
                <a:solidFill>
                  <a:schemeClr val="dk1"/>
                </a:solidFill>
                <a:latin typeface="Calibri"/>
                <a:ea typeface="Calibri"/>
                <a:cs typeface="Calibri"/>
                <a:sym typeface="Calibri"/>
              </a:defRPr>
            </a:lvl2pPr>
            <a:lvl3pPr indent="74011" lvl="2" marL="3962438" marR="0" rtl="0" algn="l">
              <a:lnSpc>
                <a:spcPct val="90000"/>
              </a:lnSpc>
              <a:spcBef>
                <a:spcPts val="1733"/>
              </a:spcBef>
              <a:spcAft>
                <a:spcPts val="0"/>
              </a:spcAft>
              <a:buClr>
                <a:schemeClr val="dk1"/>
              </a:buClr>
              <a:buSzPct val="100958"/>
              <a:buFont typeface="Arial"/>
              <a:buChar char="•"/>
              <a:defRPr b="0" i="0" sz="6933" u="none" cap="none" strike="noStrike">
                <a:solidFill>
                  <a:schemeClr val="dk1"/>
                </a:solidFill>
                <a:latin typeface="Calibri"/>
                <a:ea typeface="Calibri"/>
                <a:cs typeface="Calibri"/>
                <a:sym typeface="Calibri"/>
              </a:defRPr>
            </a:lvl3pPr>
            <a:lvl4pPr indent="-5117" lvl="3" marL="5547413"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4pPr>
            <a:lvl5pPr indent="-2592" lvl="4" marL="7132388"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5pPr>
            <a:lvl6pPr indent="-68" lvl="5" marL="871736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6pPr>
            <a:lvl7pPr indent="-10243" lvl="6" marL="1030233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7pPr>
            <a:lvl8pPr indent="-7718" lvl="7" marL="11887314"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8pPr>
            <a:lvl9pPr indent="-5193" lvl="8" marL="13472289" marR="0" rtl="0" algn="l">
              <a:lnSpc>
                <a:spcPct val="90000"/>
              </a:lnSpc>
              <a:spcBef>
                <a:spcPts val="1733"/>
              </a:spcBef>
              <a:spcAft>
                <a:spcPts val="0"/>
              </a:spcAft>
              <a:buClr>
                <a:schemeClr val="dk1"/>
              </a:buClr>
              <a:buSzPct val="101294"/>
              <a:buFont typeface="Arial"/>
              <a:buChar char="•"/>
              <a:defRPr b="0" i="0" sz="624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2388868" y="22035351"/>
            <a:ext cx="7818120" cy="126576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11510010" y="22035351"/>
            <a:ext cx="11727180" cy="126576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4160" u="none" cap="none" strike="noStrike">
                <a:solidFill>
                  <a:srgbClr val="888888"/>
                </a:solidFill>
                <a:latin typeface="Calibri"/>
                <a:ea typeface="Calibri"/>
                <a:cs typeface="Calibri"/>
                <a:sym typeface="Calibri"/>
              </a:defRPr>
            </a:lvl1pPr>
            <a:lvl2pPr indent="-7251" lvl="1" marL="140425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2pPr>
            <a:lvl3pPr indent="-1798" lvl="2" marL="2808499"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3pPr>
            <a:lvl4pPr indent="-9044" lvl="3" marL="4212744"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4pPr>
            <a:lvl5pPr indent="-3595" lvl="4" marL="5616995"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5pPr>
            <a:lvl6pPr indent="-10845" lvl="5" marL="7021246"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6pPr>
            <a:lvl7pPr indent="-5391" lvl="6" marL="84254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7pPr>
            <a:lvl8pPr indent="-12640" lvl="7" marL="9829740"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8pPr>
            <a:lvl9pPr indent="-7191" lvl="8" marL="11233991" marR="0" rtl="0" algn="l">
              <a:lnSpc>
                <a:spcPct val="100000"/>
              </a:lnSpc>
              <a:spcBef>
                <a:spcPts val="0"/>
              </a:spcBef>
              <a:spcAft>
                <a:spcPts val="0"/>
              </a:spcAft>
              <a:buClr>
                <a:schemeClr val="dk1"/>
              </a:buClr>
              <a:buFont typeface="Calibri"/>
              <a:buNone/>
              <a:defRPr b="0" i="0" sz="553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24540209" y="22035351"/>
            <a:ext cx="7818120" cy="126576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16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2.png"/><Relationship Id="rId13"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3.png"/><Relationship Id="rId15" Type="http://schemas.openxmlformats.org/officeDocument/2006/relationships/image" Target="../media/image11.png"/><Relationship Id="rId1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12.jpg"/><Relationship Id="rId8"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3">
            <a:alphaModFix/>
          </a:blip>
          <a:srcRect b="0" l="0" r="0" t="0"/>
          <a:stretch/>
        </p:blipFill>
        <p:spPr>
          <a:xfrm>
            <a:off x="670583" y="21991768"/>
            <a:ext cx="19805903" cy="1594551"/>
          </a:xfrm>
          <a:prstGeom prst="rect">
            <a:avLst/>
          </a:prstGeom>
          <a:noFill/>
          <a:ln>
            <a:noFill/>
          </a:ln>
        </p:spPr>
      </p:pic>
      <p:pic>
        <p:nvPicPr>
          <p:cNvPr id="90" name="Shape 90"/>
          <p:cNvPicPr preferRelativeResize="0"/>
          <p:nvPr/>
        </p:nvPicPr>
        <p:blipFill rotWithShape="1">
          <a:blip r:embed="rId4">
            <a:alphaModFix/>
          </a:blip>
          <a:srcRect b="0" l="0" r="0" t="0"/>
          <a:stretch/>
        </p:blipFill>
        <p:spPr>
          <a:xfrm>
            <a:off x="79045850" y="28068231"/>
            <a:ext cx="12674311" cy="10293858"/>
          </a:xfrm>
          <a:prstGeom prst="rect">
            <a:avLst/>
          </a:prstGeom>
          <a:noFill/>
          <a:ln>
            <a:noFill/>
          </a:ln>
        </p:spPr>
      </p:pic>
      <p:sp>
        <p:nvSpPr>
          <p:cNvPr id="91" name="Shape 91"/>
          <p:cNvSpPr txBox="1"/>
          <p:nvPr/>
        </p:nvSpPr>
        <p:spPr>
          <a:xfrm>
            <a:off x="1248350" y="751952"/>
            <a:ext cx="6246841" cy="1320361"/>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EB761"/>
              </a:buClr>
              <a:buSzPct val="25000"/>
              <a:buFont typeface="Arial"/>
              <a:buNone/>
            </a:pPr>
            <a:r>
              <a:rPr b="1" i="0" lang="en-US" sz="4000" u="none" cap="none" strike="noStrike">
                <a:solidFill>
                  <a:srgbClr val="7EB761"/>
                </a:solidFill>
                <a:latin typeface="Arial"/>
                <a:ea typeface="Arial"/>
                <a:cs typeface="Arial"/>
                <a:sym typeface="Arial"/>
              </a:rPr>
              <a:t>Agriculture and </a:t>
            </a:r>
          </a:p>
          <a:p>
            <a:pPr indent="0" lvl="0" marL="0" marR="0" rtl="0" algn="ctr">
              <a:lnSpc>
                <a:spcPct val="100000"/>
              </a:lnSpc>
              <a:spcBef>
                <a:spcPts val="0"/>
              </a:spcBef>
              <a:spcAft>
                <a:spcPts val="0"/>
              </a:spcAft>
              <a:buClr>
                <a:srgbClr val="7EB761"/>
              </a:buClr>
              <a:buSzPct val="25000"/>
              <a:buFont typeface="Arial"/>
              <a:buNone/>
            </a:pPr>
            <a:r>
              <a:rPr b="1" i="0" lang="en-US" sz="4000" u="none" cap="none" strike="noStrike">
                <a:solidFill>
                  <a:srgbClr val="7EB761"/>
                </a:solidFill>
                <a:latin typeface="Arial"/>
                <a:ea typeface="Arial"/>
                <a:cs typeface="Arial"/>
                <a:sym typeface="Arial"/>
              </a:rPr>
              <a:t>Food Security</a:t>
            </a:r>
          </a:p>
        </p:txBody>
      </p:sp>
      <p:sp>
        <p:nvSpPr>
          <p:cNvPr id="92" name="Shape 92"/>
          <p:cNvSpPr txBox="1"/>
          <p:nvPr/>
        </p:nvSpPr>
        <p:spPr>
          <a:xfrm>
            <a:off x="8125192" y="1099650"/>
            <a:ext cx="18731486" cy="1015661"/>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EB761"/>
              </a:buClr>
              <a:buSzPct val="25000"/>
              <a:buFont typeface="Arial"/>
              <a:buNone/>
            </a:pPr>
            <a:r>
              <a:rPr b="1" i="0" lang="en-US" sz="6000" u="none" cap="none" strike="noStrike">
                <a:solidFill>
                  <a:srgbClr val="7EB761"/>
                </a:solidFill>
                <a:latin typeface="Arial"/>
                <a:ea typeface="Arial"/>
                <a:cs typeface="Arial"/>
                <a:sym typeface="Arial"/>
              </a:rPr>
              <a:t>Regional Cropland Assessment and Monitoring</a:t>
            </a:r>
          </a:p>
        </p:txBody>
      </p:sp>
      <p:sp>
        <p:nvSpPr>
          <p:cNvPr id="93" name="Shape 93"/>
          <p:cNvSpPr txBox="1"/>
          <p:nvPr/>
        </p:nvSpPr>
        <p:spPr>
          <a:xfrm>
            <a:off x="517874" y="3296742"/>
            <a:ext cx="10945368" cy="3077765"/>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Problem specification</a:t>
            </a:r>
          </a:p>
          <a:p>
            <a:pPr indent="-857250" lvl="1" marL="140335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Climate variability coupled with over-reliance on rain-fed agricultural production on already strained land that is facing degradation and declining soil fertility; highly impacts food security in the Greater Horn of Africa region.This has led to low crop due to the influence of climatic conditions such as droughts and flood coupled with  unpredictable rainfall; and changing temperatures which has resulted in poor yields. Lack of timely information, products and tools for decision making has been a major challenge in food security assessments and decision making. </a:t>
            </a:r>
          </a:p>
        </p:txBody>
      </p:sp>
      <p:sp>
        <p:nvSpPr>
          <p:cNvPr id="94" name="Shape 94"/>
          <p:cNvSpPr txBox="1"/>
          <p:nvPr/>
        </p:nvSpPr>
        <p:spPr>
          <a:xfrm>
            <a:off x="445510" y="9343692"/>
            <a:ext cx="10945368" cy="3385542"/>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Key stakeholders</a:t>
            </a:r>
          </a:p>
          <a:p>
            <a:pPr indent="-793750" lvl="1" marL="140335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Decision makers: </a:t>
            </a:r>
            <a:r>
              <a:rPr b="0" i="0" lang="en-US" sz="2000" u="none" cap="none" strike="noStrike">
                <a:solidFill>
                  <a:schemeClr val="dk1"/>
                </a:solidFill>
                <a:latin typeface="Arial"/>
                <a:ea typeface="Arial"/>
                <a:cs typeface="Arial"/>
                <a:sym typeface="Arial"/>
              </a:rPr>
              <a:t>State Department of Agriculture(Kenya) (SDA), IGAD Climate Prediction and Application Centre (ICPAC), Famine Early Warning Network (FEWSNET)</a:t>
            </a:r>
          </a:p>
          <a:p>
            <a:pPr indent="-793750" lvl="1" marL="140335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793750" lvl="1" marL="140335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Users: </a:t>
            </a:r>
            <a:r>
              <a:rPr b="0" i="0" lang="en-US" sz="2000" u="none" cap="none" strike="noStrike">
                <a:solidFill>
                  <a:schemeClr val="dk1"/>
                </a:solidFill>
                <a:latin typeface="Arial"/>
                <a:ea typeface="Arial"/>
                <a:cs typeface="Arial"/>
                <a:sym typeface="Arial"/>
              </a:rPr>
              <a:t>SDA, FEWSNET, ICPAC, KNBS (Kenya National Bureau of Statistics), Extension officers and Field Agents</a:t>
            </a:r>
          </a:p>
          <a:p>
            <a:pPr indent="-793750" lvl="1" marL="140335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793750" lvl="1" marL="1403350" marR="0" rtl="0" algn="l">
              <a:lnSpc>
                <a:spcPct val="10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Beneficiaries: </a:t>
            </a:r>
            <a:r>
              <a:rPr b="0" i="0" lang="en-US" sz="2000" u="none" cap="none" strike="noStrike">
                <a:solidFill>
                  <a:schemeClr val="dk1"/>
                </a:solidFill>
                <a:latin typeface="Arial"/>
                <a:ea typeface="Arial"/>
                <a:cs typeface="Arial"/>
                <a:sym typeface="Arial"/>
              </a:rPr>
              <a:t>Local communities, IGAD Region countries Agricultural departments</a:t>
            </a:r>
          </a:p>
        </p:txBody>
      </p:sp>
      <p:sp>
        <p:nvSpPr>
          <p:cNvPr id="95" name="Shape 95"/>
          <p:cNvSpPr txBox="1"/>
          <p:nvPr/>
        </p:nvSpPr>
        <p:spPr>
          <a:xfrm>
            <a:off x="517874" y="12831477"/>
            <a:ext cx="10945368" cy="1846659"/>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Earth Observations / Models / Methods</a:t>
            </a:r>
          </a:p>
          <a:p>
            <a:pPr indent="64770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Inputs include satellite imagery from Sentinel &amp; LandSat, models such as VIC and DSSAT for drought and yield assessment, cropping calendars while outputs include cropland maps and change maps, a GIS based sampling frame, stakeholder engagement and training reports.</a:t>
            </a:r>
          </a:p>
        </p:txBody>
      </p:sp>
      <p:sp>
        <p:nvSpPr>
          <p:cNvPr id="96" name="Shape 96"/>
          <p:cNvSpPr txBox="1"/>
          <p:nvPr/>
        </p:nvSpPr>
        <p:spPr>
          <a:xfrm>
            <a:off x="11725500" y="11162646"/>
            <a:ext cx="10945368" cy="10248960"/>
          </a:xfrm>
          <a:prstGeom prst="rect">
            <a:avLst/>
          </a:prstGeom>
          <a:solidFill>
            <a:schemeClr val="lt1"/>
          </a:solidFill>
          <a:ln cap="flat" cmpd="sng" w="12700">
            <a:solidFill>
              <a:schemeClr val="accent3"/>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Theory of Change</a:t>
            </a:r>
          </a:p>
          <a:p>
            <a:pPr indent="0" lvl="0" marL="0" marR="0" rtl="0" algn="l">
              <a:lnSpc>
                <a:spcPct val="100000"/>
              </a:lnSpc>
              <a:spcBef>
                <a:spcPts val="0"/>
              </a:spcBef>
              <a:spcAft>
                <a:spcPts val="0"/>
              </a:spcAft>
              <a:buClr>
                <a:srgbClr val="7EB761"/>
              </a:buClr>
              <a:buSzPct val="25000"/>
              <a:buFont typeface="Arial"/>
              <a:buNone/>
            </a:pPr>
            <a:r>
              <a:rPr b="1" i="0" lang="en-US" sz="2400" u="none" cap="none" strike="noStrike">
                <a:solidFill>
                  <a:srgbClr val="7EB761"/>
                </a:solidFill>
                <a:latin typeface="Arial"/>
                <a:ea typeface="Arial"/>
                <a:cs typeface="Arial"/>
                <a:sym typeface="Arial"/>
              </a:rPr>
              <a:t>Assumptions:</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The tools, products and information will be used by stakeholders for decision making</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That the tools and products developed will provide accurate results</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That stakeholders will share and disseminate products, maps and information developed</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1" i="0" sz="2400" u="none" cap="none" strike="noStrike">
              <a:solidFill>
                <a:srgbClr val="7EB76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p:txBody>
      </p:sp>
      <p:sp>
        <p:nvSpPr>
          <p:cNvPr id="97" name="Shape 97"/>
          <p:cNvSpPr txBox="1"/>
          <p:nvPr/>
        </p:nvSpPr>
        <p:spPr>
          <a:xfrm>
            <a:off x="23283959" y="3296748"/>
            <a:ext cx="10945368" cy="4718214"/>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Service Tracker</a:t>
            </a:r>
          </a:p>
          <a:p>
            <a:pPr indent="0" lvl="0" marL="0" marR="0" rtl="0" algn="ctr">
              <a:lnSpc>
                <a:spcPct val="100000"/>
              </a:lnSpc>
              <a:spcBef>
                <a:spcPts val="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(check completed items on tracker)</a:t>
            </a: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p:txBody>
      </p:sp>
      <p:sp>
        <p:nvSpPr>
          <p:cNvPr id="98" name="Shape 98"/>
          <p:cNvSpPr txBox="1"/>
          <p:nvPr/>
        </p:nvSpPr>
        <p:spPr>
          <a:xfrm>
            <a:off x="23328353" y="8214828"/>
            <a:ext cx="10945368" cy="4616647"/>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Selected Indicators / Metrics</a:t>
            </a: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p:txBody>
      </p:sp>
      <p:sp>
        <p:nvSpPr>
          <p:cNvPr id="99" name="Shape 99"/>
          <p:cNvSpPr txBox="1"/>
          <p:nvPr/>
        </p:nvSpPr>
        <p:spPr>
          <a:xfrm>
            <a:off x="23283959" y="13357068"/>
            <a:ext cx="10945368" cy="8217633"/>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Immediate Next Steps</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Customization and capacity building on the National Crop Monitor</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Capacity building and official launch of the Regional crop monitor</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Upscaling of the GIS sampling frame to cover 20 counties where the government is implementing the crop insurance program</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Capacity building of stakeholders from the State Department of Agriculture on the sampling frame</a:t>
            </a:r>
          </a:p>
          <a:p>
            <a:pPr indent="-342900" lvl="0" marL="342900" marR="0" rtl="0" algn="l">
              <a:lnSpc>
                <a:spcPct val="10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Calibration and validation of RHEAS drought and yield outputs with support from SCO</a:t>
            </a:r>
          </a:p>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Looking forward</a:t>
            </a: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p:txBody>
      </p:sp>
      <p:sp>
        <p:nvSpPr>
          <p:cNvPr id="100" name="Shape 100"/>
          <p:cNvSpPr txBox="1"/>
          <p:nvPr/>
        </p:nvSpPr>
        <p:spPr>
          <a:xfrm>
            <a:off x="464458" y="6525528"/>
            <a:ext cx="10945368" cy="2769988"/>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Goal</a:t>
            </a:r>
          </a:p>
          <a:p>
            <a:pPr indent="-857250" lvl="1" marL="140335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The service seeks to develop tailored solutions to meet the needs of specific stakeholders at national and regional level through development of  regional and national crop monitors, development of updated cropland and change maps  and a GIS based point sampling frame . Together with SCO refine and improve the Regional Hydrological Extremes Assessment System to assess drought and predict yields at sub regional levels. </a:t>
            </a:r>
          </a:p>
        </p:txBody>
      </p:sp>
      <p:sp>
        <p:nvSpPr>
          <p:cNvPr id="101" name="Shape 101"/>
          <p:cNvSpPr txBox="1"/>
          <p:nvPr/>
        </p:nvSpPr>
        <p:spPr>
          <a:xfrm>
            <a:off x="517874" y="14913829"/>
            <a:ext cx="10945368" cy="6463308"/>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Contributions from AST</a:t>
            </a:r>
          </a:p>
          <a:p>
            <a:pPr indent="0" lvl="0" marL="0" marR="0" rtl="0" algn="just">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The AST-2 from the University of Maryland (Inbal Becker-Reshef) have supported the development and implementation of the Regional (IGAD) and National crop monitors (Kenya). Specifically, they have developed the crop monitors with SERVIR ESA supporting the customization, implementation, coordination and capacity building together with ICPAC on the regional crop monitor and SDA on the National Crop Monitor. SERVIR ESA has also provided data such as cropland maps and LULC maps for derivation of cropland as an input to the regional crop monitor. </a:t>
            </a:r>
          </a:p>
          <a:p>
            <a:pPr indent="0" lvl="0" marL="0" marR="0" rtl="0" algn="ctr">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 </a:t>
            </a: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Beginning ARL: 1 Current ARL: 7 Final ARL: 8 </a:t>
            </a:r>
          </a:p>
        </p:txBody>
      </p:sp>
      <p:sp>
        <p:nvSpPr>
          <p:cNvPr id="102" name="Shape 102"/>
          <p:cNvSpPr/>
          <p:nvPr/>
        </p:nvSpPr>
        <p:spPr>
          <a:xfrm>
            <a:off x="25636326" y="5537737"/>
            <a:ext cx="729690" cy="729690"/>
          </a:xfrm>
          <a:prstGeom prst="rect">
            <a:avLst/>
          </a:prstGeom>
          <a:noFill/>
          <a:ln cap="flat" cmpd="sng" w="57150">
            <a:solidFill>
              <a:srgbClr val="7EB76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7200" u="none" cap="none" strike="noStrike">
                <a:solidFill>
                  <a:schemeClr val="dk1"/>
                </a:solidFill>
                <a:latin typeface="Calibri"/>
                <a:ea typeface="Calibri"/>
                <a:cs typeface="Calibri"/>
                <a:sym typeface="Calibri"/>
              </a:rPr>
              <a:t>✓</a:t>
            </a:r>
          </a:p>
        </p:txBody>
      </p:sp>
      <p:sp>
        <p:nvSpPr>
          <p:cNvPr id="103" name="Shape 103"/>
          <p:cNvSpPr txBox="1"/>
          <p:nvPr/>
        </p:nvSpPr>
        <p:spPr>
          <a:xfrm>
            <a:off x="25397900" y="4912287"/>
            <a:ext cx="1510747" cy="461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CNA/S</a:t>
            </a:r>
          </a:p>
        </p:txBody>
      </p:sp>
      <p:sp>
        <p:nvSpPr>
          <p:cNvPr id="104" name="Shape 104"/>
          <p:cNvSpPr/>
          <p:nvPr/>
        </p:nvSpPr>
        <p:spPr>
          <a:xfrm>
            <a:off x="27090415" y="5538050"/>
            <a:ext cx="729690" cy="729690"/>
          </a:xfrm>
          <a:prstGeom prst="rect">
            <a:avLst/>
          </a:prstGeom>
          <a:noFill/>
          <a:ln cap="flat" cmpd="sng" w="57150">
            <a:solidFill>
              <a:srgbClr val="7EB76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7200" u="none" cap="none" strike="noStrike">
                <a:solidFill>
                  <a:schemeClr val="dk1"/>
                </a:solidFill>
                <a:latin typeface="Calibri"/>
                <a:ea typeface="Calibri"/>
                <a:cs typeface="Calibri"/>
                <a:sym typeface="Calibri"/>
              </a:rPr>
              <a:t>✓</a:t>
            </a:r>
          </a:p>
        </p:txBody>
      </p:sp>
      <p:sp>
        <p:nvSpPr>
          <p:cNvPr id="105" name="Shape 105"/>
          <p:cNvSpPr txBox="1"/>
          <p:nvPr/>
        </p:nvSpPr>
        <p:spPr>
          <a:xfrm>
            <a:off x="27116359" y="4912287"/>
            <a:ext cx="1020201" cy="461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SC</a:t>
            </a:r>
          </a:p>
        </p:txBody>
      </p:sp>
      <p:sp>
        <p:nvSpPr>
          <p:cNvPr id="106" name="Shape 106"/>
          <p:cNvSpPr/>
          <p:nvPr/>
        </p:nvSpPr>
        <p:spPr>
          <a:xfrm>
            <a:off x="28477590" y="5537737"/>
            <a:ext cx="729690" cy="729690"/>
          </a:xfrm>
          <a:prstGeom prst="rect">
            <a:avLst/>
          </a:prstGeom>
          <a:noFill/>
          <a:ln cap="flat" cmpd="sng" w="57150">
            <a:solidFill>
              <a:srgbClr val="7EB76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5760" u="none" cap="none" strike="noStrike">
              <a:solidFill>
                <a:schemeClr val="lt1"/>
              </a:solidFill>
              <a:latin typeface="Calibri"/>
              <a:ea typeface="Calibri"/>
              <a:cs typeface="Calibri"/>
              <a:sym typeface="Calibri"/>
            </a:endParaRPr>
          </a:p>
        </p:txBody>
      </p:sp>
      <p:sp>
        <p:nvSpPr>
          <p:cNvPr id="107" name="Shape 107"/>
          <p:cNvSpPr txBox="1"/>
          <p:nvPr/>
        </p:nvSpPr>
        <p:spPr>
          <a:xfrm>
            <a:off x="28381603" y="4912287"/>
            <a:ext cx="1190627" cy="461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PDD</a:t>
            </a:r>
          </a:p>
        </p:txBody>
      </p:sp>
      <p:sp>
        <p:nvSpPr>
          <p:cNvPr id="108" name="Shape 108"/>
          <p:cNvSpPr/>
          <p:nvPr/>
        </p:nvSpPr>
        <p:spPr>
          <a:xfrm>
            <a:off x="29856137" y="5537737"/>
            <a:ext cx="729690" cy="729690"/>
          </a:xfrm>
          <a:prstGeom prst="rect">
            <a:avLst/>
          </a:prstGeom>
          <a:noFill/>
          <a:ln cap="flat" cmpd="sng" w="57150">
            <a:solidFill>
              <a:srgbClr val="7EB76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5760" u="none" cap="none" strike="noStrike">
              <a:solidFill>
                <a:schemeClr val="lt1"/>
              </a:solidFill>
              <a:latin typeface="Calibri"/>
              <a:ea typeface="Calibri"/>
              <a:cs typeface="Calibri"/>
              <a:sym typeface="Calibri"/>
            </a:endParaRPr>
          </a:p>
        </p:txBody>
      </p:sp>
      <p:sp>
        <p:nvSpPr>
          <p:cNvPr id="109" name="Shape 109"/>
          <p:cNvSpPr txBox="1"/>
          <p:nvPr/>
        </p:nvSpPr>
        <p:spPr>
          <a:xfrm>
            <a:off x="29760150" y="4912287"/>
            <a:ext cx="1190627" cy="461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TDD</a:t>
            </a:r>
          </a:p>
        </p:txBody>
      </p:sp>
      <p:sp>
        <p:nvSpPr>
          <p:cNvPr id="110" name="Shape 110"/>
          <p:cNvSpPr/>
          <p:nvPr/>
        </p:nvSpPr>
        <p:spPr>
          <a:xfrm>
            <a:off x="31234690" y="5537737"/>
            <a:ext cx="729690" cy="729690"/>
          </a:xfrm>
          <a:prstGeom prst="rect">
            <a:avLst/>
          </a:prstGeom>
          <a:noFill/>
          <a:ln cap="flat" cmpd="sng" w="57150">
            <a:solidFill>
              <a:srgbClr val="7EB761"/>
            </a:solidFill>
            <a:prstDash val="solid"/>
            <a:miter lim="800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5760" u="none" cap="none" strike="noStrike">
              <a:solidFill>
                <a:schemeClr val="lt1"/>
              </a:solidFill>
              <a:latin typeface="Calibri"/>
              <a:ea typeface="Calibri"/>
              <a:cs typeface="Calibri"/>
              <a:sym typeface="Calibri"/>
            </a:endParaRPr>
          </a:p>
        </p:txBody>
      </p:sp>
      <p:sp>
        <p:nvSpPr>
          <p:cNvPr id="111" name="Shape 111"/>
          <p:cNvSpPr txBox="1"/>
          <p:nvPr/>
        </p:nvSpPr>
        <p:spPr>
          <a:xfrm>
            <a:off x="31138715" y="4917962"/>
            <a:ext cx="1303923" cy="461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DSDD</a:t>
            </a:r>
          </a:p>
        </p:txBody>
      </p:sp>
      <p:pic>
        <p:nvPicPr>
          <p:cNvPr id="112" name="Shape 112"/>
          <p:cNvPicPr preferRelativeResize="0"/>
          <p:nvPr/>
        </p:nvPicPr>
        <p:blipFill rotWithShape="1">
          <a:blip r:embed="rId5">
            <a:alphaModFix/>
          </a:blip>
          <a:srcRect b="0" l="0" r="0" t="0"/>
          <a:stretch/>
        </p:blipFill>
        <p:spPr>
          <a:xfrm>
            <a:off x="1113715" y="856050"/>
            <a:ext cx="1329079" cy="1329079"/>
          </a:xfrm>
          <a:prstGeom prst="rect">
            <a:avLst/>
          </a:prstGeom>
          <a:noFill/>
          <a:ln>
            <a:noFill/>
          </a:ln>
        </p:spPr>
      </p:pic>
      <p:pic>
        <p:nvPicPr>
          <p:cNvPr id="113" name="Shape 113"/>
          <p:cNvPicPr preferRelativeResize="0"/>
          <p:nvPr/>
        </p:nvPicPr>
        <p:blipFill rotWithShape="1">
          <a:blip r:embed="rId6">
            <a:alphaModFix/>
          </a:blip>
          <a:srcRect b="0" l="0" r="0" t="0"/>
          <a:stretch/>
        </p:blipFill>
        <p:spPr>
          <a:xfrm>
            <a:off x="31321568" y="150331"/>
            <a:ext cx="2445967" cy="2697480"/>
          </a:xfrm>
          <a:prstGeom prst="rect">
            <a:avLst/>
          </a:prstGeom>
          <a:noFill/>
          <a:ln>
            <a:noFill/>
          </a:ln>
        </p:spPr>
      </p:pic>
      <p:sp>
        <p:nvSpPr>
          <p:cNvPr id="114" name="Shape 114"/>
          <p:cNvSpPr/>
          <p:nvPr/>
        </p:nvSpPr>
        <p:spPr>
          <a:xfrm>
            <a:off x="11875146" y="13110648"/>
            <a:ext cx="6810534" cy="8156277"/>
          </a:xfrm>
          <a:prstGeom prst="rect">
            <a:avLst/>
          </a:prstGeom>
          <a:noFill/>
          <a:ln cap="flat" cmpd="sng" w="12700">
            <a:solidFill>
              <a:schemeClr val="accent6"/>
            </a:solidFill>
            <a:prstDash val="solid"/>
            <a:miter lim="800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Clr>
                <a:srgbClr val="7EB761"/>
              </a:buClr>
              <a:buSzPct val="25000"/>
              <a:buFont typeface="Arial"/>
              <a:buNone/>
            </a:pPr>
            <a:r>
              <a:rPr b="1" i="0" lang="en-US" sz="1700" u="none" cap="none" strike="noStrike">
                <a:solidFill>
                  <a:srgbClr val="7EB761"/>
                </a:solidFill>
                <a:latin typeface="Arial"/>
                <a:ea typeface="Arial"/>
                <a:cs typeface="Arial"/>
                <a:sym typeface="Arial"/>
              </a:rPr>
              <a:t>Inputs:</a:t>
            </a:r>
          </a:p>
          <a:p>
            <a:pPr indent="-342900" lvl="0" marL="342900" marR="0" rtl="0" algn="l">
              <a:lnSpc>
                <a:spcPct val="100000"/>
              </a:lnSpc>
              <a:spcBef>
                <a:spcPts val="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GIS based sampling frame- </a:t>
            </a:r>
            <a:r>
              <a:rPr b="0" i="0" lang="en-US" sz="1700" u="none" cap="none" strike="noStrike">
                <a:solidFill>
                  <a:schemeClr val="dk1"/>
                </a:solidFill>
                <a:latin typeface="Arial"/>
                <a:ea typeface="Arial"/>
                <a:cs typeface="Arial"/>
                <a:sym typeface="Arial"/>
              </a:rPr>
              <a:t>inputs include satellite imagery(LandSat/Sentinel), cropland maps, Unit areas of insurance</a:t>
            </a:r>
          </a:p>
          <a:p>
            <a:pPr indent="-342900" lvl="0" marL="342900" marR="0" rtl="0" algn="l">
              <a:lnSpc>
                <a:spcPct val="100000"/>
              </a:lnSpc>
              <a:spcBef>
                <a:spcPts val="20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From the</a:t>
            </a:r>
            <a:r>
              <a:rPr b="1" i="0" lang="en-US" sz="1700" u="none" cap="none" strike="noStrike">
                <a:solidFill>
                  <a:schemeClr val="dk1"/>
                </a:solidFill>
                <a:latin typeface="Arial"/>
                <a:ea typeface="Arial"/>
                <a:cs typeface="Arial"/>
                <a:sym typeface="Arial"/>
              </a:rPr>
              <a:t> National and Regional crop monitors </a:t>
            </a:r>
            <a:r>
              <a:rPr b="0" i="0" lang="en-US" sz="1700" u="none" cap="none" strike="noStrike">
                <a:solidFill>
                  <a:schemeClr val="dk1"/>
                </a:solidFill>
                <a:latin typeface="Arial"/>
                <a:ea typeface="Arial"/>
                <a:cs typeface="Arial"/>
                <a:sym typeface="Arial"/>
              </a:rPr>
              <a:t>inputs include crop masks, cropping calendars, administrative boundaries and trainings</a:t>
            </a:r>
          </a:p>
          <a:p>
            <a:pPr indent="-342900" lvl="0" marL="342900" marR="0" rtl="0" algn="l">
              <a:lnSpc>
                <a:spcPct val="100000"/>
              </a:lnSpc>
              <a:spcBef>
                <a:spcPts val="20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From RHEAS- </a:t>
            </a:r>
            <a:r>
              <a:rPr b="0" i="0" lang="en-US" sz="1700" u="none" cap="none" strike="noStrike">
                <a:solidFill>
                  <a:schemeClr val="dk1"/>
                </a:solidFill>
                <a:latin typeface="Arial"/>
                <a:ea typeface="Arial"/>
                <a:cs typeface="Arial"/>
                <a:sym typeface="Arial"/>
              </a:rPr>
              <a:t>Inputs include precipitation, Leaf Area Index, region specific cultivars</a:t>
            </a:r>
          </a:p>
          <a:p>
            <a:pPr indent="0" lvl="0" marL="0" marR="0" rtl="0" algn="l">
              <a:lnSpc>
                <a:spcPct val="100000"/>
              </a:lnSpc>
              <a:spcBef>
                <a:spcPts val="200"/>
              </a:spcBef>
              <a:spcAft>
                <a:spcPts val="0"/>
              </a:spcAft>
              <a:buClr>
                <a:srgbClr val="7EB761"/>
              </a:buClr>
              <a:buSzPct val="25000"/>
              <a:buFont typeface="Arial"/>
              <a:buNone/>
            </a:pPr>
            <a:r>
              <a:rPr b="1" i="0" lang="en-US" sz="1700" u="none" cap="none" strike="noStrike">
                <a:solidFill>
                  <a:srgbClr val="7EB761"/>
                </a:solidFill>
                <a:latin typeface="Arial"/>
                <a:ea typeface="Arial"/>
                <a:cs typeface="Arial"/>
                <a:sym typeface="Arial"/>
              </a:rPr>
              <a:t>Outputs:</a:t>
            </a:r>
          </a:p>
          <a:p>
            <a:pPr indent="-342900" lvl="0" marL="342900" marR="0" rtl="0" algn="l">
              <a:lnSpc>
                <a:spcPct val="100000"/>
              </a:lnSpc>
              <a:spcBef>
                <a:spcPts val="20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GIS based sampling frame- </a:t>
            </a:r>
            <a:r>
              <a:rPr b="0" i="0" lang="en-US" sz="1700" u="none" cap="none" strike="noStrike">
                <a:solidFill>
                  <a:schemeClr val="dk1"/>
                </a:solidFill>
                <a:latin typeface="Arial"/>
                <a:ea typeface="Arial"/>
                <a:cs typeface="Arial"/>
                <a:sym typeface="Arial"/>
              </a:rPr>
              <a:t>outputs include a validated sampling frame, field validation data , SE&amp; training reports</a:t>
            </a:r>
          </a:p>
          <a:p>
            <a:pPr indent="-342900" lvl="0" marL="342900" marR="0" rtl="0" algn="l">
              <a:lnSpc>
                <a:spcPct val="100000"/>
              </a:lnSpc>
              <a:spcBef>
                <a:spcPts val="20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From the</a:t>
            </a:r>
            <a:r>
              <a:rPr b="1" i="0" lang="en-US" sz="1700" u="none" cap="none" strike="noStrike">
                <a:solidFill>
                  <a:schemeClr val="dk1"/>
                </a:solidFill>
                <a:latin typeface="Arial"/>
                <a:ea typeface="Arial"/>
                <a:cs typeface="Arial"/>
                <a:sym typeface="Arial"/>
              </a:rPr>
              <a:t> National and Regional crop monitors </a:t>
            </a:r>
            <a:r>
              <a:rPr b="0" i="0" lang="en-US" sz="1700" u="none" cap="none" strike="noStrike">
                <a:solidFill>
                  <a:schemeClr val="dk1"/>
                </a:solidFill>
                <a:latin typeface="Arial"/>
                <a:ea typeface="Arial"/>
                <a:cs typeface="Arial"/>
                <a:sym typeface="Arial"/>
              </a:rPr>
              <a:t>outputs include SE &amp; and training reports </a:t>
            </a:r>
          </a:p>
          <a:p>
            <a:pPr indent="-342900" lvl="0" marL="342900" marR="0" rtl="0" algn="l">
              <a:lnSpc>
                <a:spcPct val="100000"/>
              </a:lnSpc>
              <a:spcBef>
                <a:spcPts val="200"/>
              </a:spcBef>
              <a:spcAft>
                <a:spcPts val="0"/>
              </a:spcAft>
              <a:buClr>
                <a:schemeClr val="dk1"/>
              </a:buClr>
              <a:buSzPct val="100000"/>
              <a:buFont typeface="Arial"/>
              <a:buChar char="•"/>
            </a:pPr>
            <a:r>
              <a:rPr b="1" i="0" lang="en-US" sz="1700" u="none" cap="none" strike="noStrike">
                <a:solidFill>
                  <a:schemeClr val="dk1"/>
                </a:solidFill>
                <a:latin typeface="Arial"/>
                <a:ea typeface="Arial"/>
                <a:cs typeface="Arial"/>
                <a:sym typeface="Arial"/>
              </a:rPr>
              <a:t>From RHEAS- </a:t>
            </a:r>
            <a:r>
              <a:rPr b="0" i="0" lang="en-US" sz="1700" u="none" cap="none" strike="noStrike">
                <a:solidFill>
                  <a:schemeClr val="dk1"/>
                </a:solidFill>
                <a:latin typeface="Arial"/>
                <a:ea typeface="Arial"/>
                <a:cs typeface="Arial"/>
                <a:sym typeface="Arial"/>
              </a:rPr>
              <a:t>Outputs include drought indices(SPI, SRI, soil moisture) and yield estimates for maize</a:t>
            </a:r>
          </a:p>
          <a:p>
            <a:pPr indent="0" lvl="0" marL="0" marR="0" rtl="0" algn="l">
              <a:lnSpc>
                <a:spcPct val="100000"/>
              </a:lnSpc>
              <a:spcBef>
                <a:spcPts val="200"/>
              </a:spcBef>
              <a:spcAft>
                <a:spcPts val="0"/>
              </a:spcAft>
              <a:buClr>
                <a:srgbClr val="7EB761"/>
              </a:buClr>
              <a:buSzPct val="25000"/>
              <a:buFont typeface="Arial"/>
              <a:buNone/>
            </a:pPr>
            <a:r>
              <a:rPr b="1" i="0" lang="en-US" sz="1700" u="none" cap="none" strike="noStrike">
                <a:solidFill>
                  <a:srgbClr val="7EB761"/>
                </a:solidFill>
                <a:latin typeface="Arial"/>
                <a:ea typeface="Arial"/>
                <a:cs typeface="Arial"/>
                <a:sym typeface="Arial"/>
              </a:rPr>
              <a:t>Outcomes:</a:t>
            </a:r>
          </a:p>
          <a:p>
            <a:pPr indent="-342900" lvl="0" marL="342900" marR="0" rtl="0" algn="just">
              <a:lnSpc>
                <a:spcPct val="100000"/>
              </a:lnSpc>
              <a:spcBef>
                <a:spcPts val="0"/>
              </a:spcBef>
              <a:spcAft>
                <a:spcPts val="0"/>
              </a:spcAft>
              <a:buClr>
                <a:schemeClr val="dk1"/>
              </a:buClr>
              <a:buSzPct val="100000"/>
              <a:buFont typeface="Arial"/>
              <a:buChar char="•"/>
            </a:pPr>
            <a:r>
              <a:rPr lang="en-US" sz="1700">
                <a:solidFill>
                  <a:schemeClr val="dk1"/>
                </a:solidFill>
              </a:rPr>
              <a:t>Increased provision of user-tailored geospatial data, crop monitors, visualization tool and GIS based sampling frame.</a:t>
            </a:r>
          </a:p>
          <a:p>
            <a:pPr indent="-342900" lvl="0" marL="342900" marR="0" rtl="0" algn="just">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Improved capacity of national and regional stakeholders (IGAD country focal points and their meteorology and agriculture departments/ministries and MOALF/SDA in Kenya at national and county levels) to use crop monitors for decision making on current crop conditions, early warning on unfavorable conditions and mitigation strategies.</a:t>
            </a:r>
          </a:p>
          <a:p>
            <a:pPr indent="-342900" lvl="0" marL="342900" marR="0" rtl="0" algn="just">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Improved capacity of the MOALF/SDA and insurance companies to use GIS based sampling frame to </a:t>
            </a:r>
            <a:r>
              <a:rPr lang="en-US" sz="1700">
                <a:solidFill>
                  <a:schemeClr val="dk1"/>
                </a:solidFill>
              </a:rPr>
              <a:t>support</a:t>
            </a:r>
            <a:r>
              <a:rPr b="0" i="0" lang="en-US" sz="1700" u="none" cap="none" strike="noStrike">
                <a:solidFill>
                  <a:schemeClr val="dk1"/>
                </a:solidFill>
                <a:latin typeface="Arial"/>
                <a:ea typeface="Arial"/>
                <a:cs typeface="Arial"/>
                <a:sym typeface="Arial"/>
              </a:rPr>
              <a:t> the government crop insurance program.</a:t>
            </a:r>
          </a:p>
          <a:p>
            <a:pPr indent="0" lvl="0" marL="0" marR="0" rtl="0" algn="l">
              <a:lnSpc>
                <a:spcPct val="100000"/>
              </a:lnSpc>
              <a:spcBef>
                <a:spcPts val="200"/>
              </a:spcBef>
              <a:spcAft>
                <a:spcPts val="0"/>
              </a:spcAft>
              <a:buClr>
                <a:srgbClr val="7EB761"/>
              </a:buClr>
              <a:buSzPct val="25000"/>
              <a:buFont typeface="Arial"/>
              <a:buNone/>
            </a:pPr>
            <a:r>
              <a:rPr b="1" i="0" lang="en-US" sz="1700" u="none" cap="none" strike="noStrike">
                <a:solidFill>
                  <a:srgbClr val="7EB761"/>
                </a:solidFill>
                <a:latin typeface="Arial"/>
                <a:ea typeface="Arial"/>
                <a:cs typeface="Arial"/>
                <a:sym typeface="Arial"/>
              </a:rPr>
              <a:t>Impact:</a:t>
            </a:r>
          </a:p>
          <a:p>
            <a:pPr indent="-342900" lvl="0" marL="342900" marR="0" rtl="0" algn="just">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Improved capacity of IGA</a:t>
            </a:r>
            <a:r>
              <a:rPr lang="en-US" sz="1700">
                <a:solidFill>
                  <a:schemeClr val="dk1"/>
                </a:solidFill>
              </a:rPr>
              <a:t>D country focal points and their meteorology and agriculture departments/ministries to make </a:t>
            </a:r>
            <a:r>
              <a:rPr b="0" i="0" lang="en-US" sz="1700" u="none" cap="none" strike="noStrike">
                <a:solidFill>
                  <a:schemeClr val="dk1"/>
                </a:solidFill>
                <a:latin typeface="Arial"/>
                <a:ea typeface="Arial"/>
                <a:cs typeface="Arial"/>
                <a:sym typeface="Arial"/>
              </a:rPr>
              <a:t> policy decisions on food security.</a:t>
            </a:r>
          </a:p>
          <a:p>
            <a:pPr indent="-342900" lvl="0" marL="342900" marR="0" rtl="0" algn="l">
              <a:lnSpc>
                <a:spcPct val="100000"/>
              </a:lnSpc>
              <a:spcBef>
                <a:spcPts val="200"/>
              </a:spcBef>
              <a:spcAft>
                <a:spcPts val="0"/>
              </a:spcAft>
              <a:buClr>
                <a:schemeClr val="dk1"/>
              </a:buClr>
              <a:buFont typeface="Arial"/>
              <a:buNone/>
            </a:pPr>
            <a:r>
              <a:t/>
            </a:r>
            <a:endParaRPr b="0" i="0" sz="1700" u="none" cap="none" strike="noStrike">
              <a:solidFill>
                <a:schemeClr val="lt1"/>
              </a:solidFill>
              <a:latin typeface="Arial"/>
              <a:ea typeface="Arial"/>
              <a:cs typeface="Arial"/>
              <a:sym typeface="Arial"/>
            </a:endParaRPr>
          </a:p>
        </p:txBody>
      </p:sp>
      <p:sp>
        <p:nvSpPr>
          <p:cNvPr id="115" name="Shape 115"/>
          <p:cNvSpPr txBox="1"/>
          <p:nvPr/>
        </p:nvSpPr>
        <p:spPr>
          <a:xfrm>
            <a:off x="11777260" y="3296744"/>
            <a:ext cx="10945368" cy="7562069"/>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50000"/>
              </a:lnSpc>
              <a:spcBef>
                <a:spcPts val="0"/>
              </a:spcBef>
              <a:spcAft>
                <a:spcPts val="0"/>
              </a:spcAft>
              <a:buClr>
                <a:srgbClr val="7EB761"/>
              </a:buClr>
              <a:buSzPct val="25000"/>
              <a:buFont typeface="Arial"/>
              <a:buNone/>
            </a:pPr>
            <a:r>
              <a:rPr b="1" i="0" lang="en-US" sz="3600" u="none" cap="none" strike="noStrike">
                <a:solidFill>
                  <a:srgbClr val="7EB761"/>
                </a:solidFill>
                <a:latin typeface="Arial"/>
                <a:ea typeface="Arial"/>
                <a:cs typeface="Arial"/>
                <a:sym typeface="Arial"/>
              </a:rPr>
              <a:t>Highlights</a:t>
            </a: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342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Font typeface="Arial"/>
              <a:buNone/>
            </a:pPr>
            <a:r>
              <a:t/>
            </a:r>
            <a:endParaRPr b="0" i="0" sz="2400" u="none" cap="none" strike="noStrike">
              <a:solidFill>
                <a:schemeClr val="dk1"/>
              </a:solidFill>
              <a:latin typeface="Calibri"/>
              <a:ea typeface="Calibri"/>
              <a:cs typeface="Calibri"/>
              <a:sym typeface="Calibri"/>
            </a:endParaRPr>
          </a:p>
        </p:txBody>
      </p:sp>
      <p:grpSp>
        <p:nvGrpSpPr>
          <p:cNvPr id="116" name="Shape 116"/>
          <p:cNvGrpSpPr/>
          <p:nvPr/>
        </p:nvGrpSpPr>
        <p:grpSpPr>
          <a:xfrm>
            <a:off x="18748456" y="13311385"/>
            <a:ext cx="3840759" cy="7097328"/>
            <a:chOff x="18947468" y="13738670"/>
            <a:chExt cx="3840759" cy="7097328"/>
          </a:xfrm>
        </p:grpSpPr>
        <p:sp>
          <p:nvSpPr>
            <p:cNvPr id="117" name="Shape 117"/>
            <p:cNvSpPr txBox="1"/>
            <p:nvPr/>
          </p:nvSpPr>
          <p:spPr>
            <a:xfrm>
              <a:off x="18947468" y="13738670"/>
              <a:ext cx="3840759" cy="7097328"/>
            </a:xfrm>
            <a:prstGeom prst="rect">
              <a:avLst/>
            </a:prstGeom>
            <a:noFill/>
            <a:ln cap="flat" cmpd="sng" w="9525">
              <a:solidFill>
                <a:srgbClr val="7EB761"/>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1" i="0" sz="28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28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28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28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28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15760" u="none" cap="none" strike="noStrike">
                <a:solidFill>
                  <a:srgbClr val="318F58"/>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15760" u="none" cap="none" strike="noStrike">
                <a:solidFill>
                  <a:srgbClr val="318F58"/>
                </a:solidFill>
                <a:latin typeface="Arial"/>
                <a:ea typeface="Arial"/>
                <a:cs typeface="Arial"/>
                <a:sym typeface="Arial"/>
              </a:endParaRPr>
            </a:p>
          </p:txBody>
        </p:sp>
        <p:pic>
          <p:nvPicPr>
            <p:cNvPr descr="C:\Users\Lilian\Documents\1.SERVIR 2016\UMD GEOGLAM AST\IMG_5107 _ RCMRD Nairobi _ Flickr_files\35666318312_4fdb0ca818_b.jpg" id="118" name="Shape 118"/>
            <p:cNvPicPr preferRelativeResize="0"/>
            <p:nvPr/>
          </p:nvPicPr>
          <p:blipFill rotWithShape="1">
            <a:blip r:embed="rId7">
              <a:alphaModFix/>
            </a:blip>
            <a:srcRect b="0" l="0" r="0" t="0"/>
            <a:stretch/>
          </p:blipFill>
          <p:spPr>
            <a:xfrm>
              <a:off x="19042531" y="13929206"/>
              <a:ext cx="3606040" cy="2280938"/>
            </a:xfrm>
            <a:prstGeom prst="rect">
              <a:avLst/>
            </a:prstGeom>
            <a:noFill/>
            <a:ln>
              <a:noFill/>
            </a:ln>
          </p:spPr>
        </p:pic>
        <p:pic>
          <p:nvPicPr>
            <p:cNvPr descr="C:\Users\Lilian\Documents\1.SERVIR 2016\UMD GEOGLAM AST\IMG_5234 _ RCMRD Nairobi _ Flickr_files\35897597055_1d76bfdf2f_b.jpg" id="119" name="Shape 119"/>
            <p:cNvPicPr preferRelativeResize="0"/>
            <p:nvPr/>
          </p:nvPicPr>
          <p:blipFill rotWithShape="1">
            <a:blip r:embed="rId8">
              <a:alphaModFix/>
            </a:blip>
            <a:srcRect b="0" l="0" r="0" t="0"/>
            <a:stretch/>
          </p:blipFill>
          <p:spPr>
            <a:xfrm>
              <a:off x="19064826" y="17032067"/>
              <a:ext cx="3606040" cy="2315100"/>
            </a:xfrm>
            <a:prstGeom prst="rect">
              <a:avLst/>
            </a:prstGeom>
            <a:noFill/>
            <a:ln>
              <a:noFill/>
            </a:ln>
          </p:spPr>
        </p:pic>
        <p:sp>
          <p:nvSpPr>
            <p:cNvPr id="120" name="Shape 120"/>
            <p:cNvSpPr txBox="1"/>
            <p:nvPr/>
          </p:nvSpPr>
          <p:spPr>
            <a:xfrm>
              <a:off x="19064826" y="16274631"/>
              <a:ext cx="3723401" cy="738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Fig 2: </a:t>
              </a:r>
              <a:r>
                <a:rPr b="0" i="0" lang="en-US" sz="1400" u="none" cap="none" strike="noStrike">
                  <a:solidFill>
                    <a:schemeClr val="dk1"/>
                  </a:solidFill>
                  <a:latin typeface="Arial"/>
                  <a:ea typeface="Arial"/>
                  <a:cs typeface="Arial"/>
                  <a:sym typeface="Arial"/>
                </a:rPr>
                <a:t>Participants  from the IGAD countries during the Regional Crop Monitor training held at RCMRD </a:t>
              </a:r>
            </a:p>
          </p:txBody>
        </p:sp>
        <p:sp>
          <p:nvSpPr>
            <p:cNvPr id="121" name="Shape 121"/>
            <p:cNvSpPr txBox="1"/>
            <p:nvPr/>
          </p:nvSpPr>
          <p:spPr>
            <a:xfrm>
              <a:off x="19064826" y="19629198"/>
              <a:ext cx="3648631" cy="1169551"/>
            </a:xfrm>
            <a:prstGeom prst="rect">
              <a:avLst/>
            </a:prstGeom>
            <a:noFill/>
            <a:ln>
              <a:noFill/>
            </a:ln>
          </p:spPr>
          <p:txBody>
            <a:bodyPr anchorCtr="0" anchor="t" bIns="45700" lIns="91425" rIns="91425" wrap="square" tIns="45700">
              <a:noAutofit/>
            </a:bodyPr>
            <a:lstStyle/>
            <a:p>
              <a:pPr indent="0" lvl="0" marL="0" marR="0" rtl="0" algn="just">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Fig 3: </a:t>
              </a:r>
              <a:r>
                <a:rPr b="0" i="0" lang="en-US" sz="1400" u="none" cap="none" strike="noStrike">
                  <a:solidFill>
                    <a:schemeClr val="dk1"/>
                  </a:solidFill>
                  <a:latin typeface="Arial"/>
                  <a:ea typeface="Arial"/>
                  <a:cs typeface="Arial"/>
                  <a:sym typeface="Arial"/>
                </a:rPr>
                <a:t>A participant (2</a:t>
              </a:r>
              <a:r>
                <a:rPr b="0" baseline="30000" i="0" lang="en-US" sz="1400" u="none" cap="none" strike="noStrike">
                  <a:solidFill>
                    <a:schemeClr val="dk1"/>
                  </a:solidFill>
                  <a:latin typeface="Arial"/>
                  <a:ea typeface="Arial"/>
                  <a:cs typeface="Arial"/>
                  <a:sym typeface="Arial"/>
                </a:rPr>
                <a:t>rnd</a:t>
              </a:r>
              <a:r>
                <a:rPr b="0" i="0" lang="en-US" sz="1400" u="none" cap="none" strike="noStrike">
                  <a:solidFill>
                    <a:schemeClr val="dk1"/>
                  </a:solidFill>
                  <a:latin typeface="Arial"/>
                  <a:ea typeface="Arial"/>
                  <a:cs typeface="Arial"/>
                  <a:sym typeface="Arial"/>
                </a:rPr>
                <a:t> L )waiting to be awarded his certificate by the team led by ICPAC (Jasper Mwesigwa –L), RCMRD (Lilian Ndungu 3</a:t>
              </a:r>
              <a:r>
                <a:rPr b="0" baseline="30000" i="0" lang="en-US" sz="1400" u="none" cap="none" strike="noStrike">
                  <a:solidFill>
                    <a:schemeClr val="dk1"/>
                  </a:solidFill>
                  <a:latin typeface="Arial"/>
                  <a:ea typeface="Arial"/>
                  <a:cs typeface="Arial"/>
                  <a:sym typeface="Arial"/>
                </a:rPr>
                <a:t>rnd</a:t>
              </a:r>
              <a:r>
                <a:rPr b="0" i="0" lang="en-US" sz="1400" u="none" cap="none" strike="noStrike">
                  <a:solidFill>
                    <a:schemeClr val="dk1"/>
                  </a:solidFill>
                  <a:latin typeface="Arial"/>
                  <a:ea typeface="Arial"/>
                  <a:cs typeface="Arial"/>
                  <a:sym typeface="Arial"/>
                </a:rPr>
                <a:t> L) and UMD (Jan Dempewolf-R)</a:t>
              </a:r>
            </a:p>
          </p:txBody>
        </p:sp>
      </p:grpSp>
      <p:grpSp>
        <p:nvGrpSpPr>
          <p:cNvPr id="122" name="Shape 122"/>
          <p:cNvGrpSpPr/>
          <p:nvPr/>
        </p:nvGrpSpPr>
        <p:grpSpPr>
          <a:xfrm>
            <a:off x="17490935" y="4285554"/>
            <a:ext cx="4874407" cy="4312854"/>
            <a:chOff x="17373600" y="5474987"/>
            <a:chExt cx="4874407" cy="4312854"/>
          </a:xfrm>
        </p:grpSpPr>
        <p:sp>
          <p:nvSpPr>
            <p:cNvPr id="123" name="Shape 123"/>
            <p:cNvSpPr txBox="1"/>
            <p:nvPr/>
          </p:nvSpPr>
          <p:spPr>
            <a:xfrm>
              <a:off x="17403756" y="5474987"/>
              <a:ext cx="4844251" cy="3477874"/>
            </a:xfrm>
            <a:prstGeom prst="rect">
              <a:avLst/>
            </a:prstGeom>
            <a:noFill/>
            <a:ln cap="flat" cmpd="sng" w="9525">
              <a:solidFill>
                <a:srgbClr val="318F58"/>
              </a:solidFill>
              <a:prstDash val="solid"/>
              <a:round/>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1" i="0" sz="36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36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36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3600" u="none" cap="none" strike="noStrike">
                <a:solidFill>
                  <a:srgbClr val="7EB761"/>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4000" u="none" cap="none" strike="noStrike">
                <a:solidFill>
                  <a:srgbClr val="318F58"/>
                </a:solidFill>
                <a:latin typeface="Arial"/>
                <a:ea typeface="Arial"/>
                <a:cs typeface="Arial"/>
                <a:sym typeface="Arial"/>
              </a:endParaRPr>
            </a:p>
            <a:p>
              <a:pPr indent="0" lvl="0" marL="0" marR="0" rtl="0" algn="ctr">
                <a:lnSpc>
                  <a:spcPct val="100000"/>
                </a:lnSpc>
                <a:spcBef>
                  <a:spcPts val="0"/>
                </a:spcBef>
                <a:spcAft>
                  <a:spcPts val="0"/>
                </a:spcAft>
                <a:buClr>
                  <a:srgbClr val="000000"/>
                </a:buClr>
                <a:buFont typeface="Arial"/>
                <a:buNone/>
              </a:pPr>
              <a:r>
                <a:t/>
              </a:r>
              <a:endParaRPr b="1" i="0" sz="3600" u="none" cap="none" strike="noStrike">
                <a:solidFill>
                  <a:srgbClr val="7EB761"/>
                </a:solidFill>
                <a:latin typeface="Arial"/>
                <a:ea typeface="Arial"/>
                <a:cs typeface="Arial"/>
                <a:sym typeface="Arial"/>
              </a:endParaRPr>
            </a:p>
          </p:txBody>
        </p:sp>
        <p:pic>
          <p:nvPicPr>
            <p:cNvPr id="124" name="Shape 124"/>
            <p:cNvPicPr preferRelativeResize="0"/>
            <p:nvPr/>
          </p:nvPicPr>
          <p:blipFill rotWithShape="1">
            <a:blip r:embed="rId9">
              <a:alphaModFix/>
            </a:blip>
            <a:srcRect b="0" l="0" r="0" t="0"/>
            <a:stretch/>
          </p:blipFill>
          <p:spPr>
            <a:xfrm>
              <a:off x="17465706" y="5497637"/>
              <a:ext cx="4752144" cy="3419601"/>
            </a:xfrm>
            <a:prstGeom prst="rect">
              <a:avLst/>
            </a:prstGeom>
            <a:noFill/>
            <a:ln>
              <a:noFill/>
            </a:ln>
          </p:spPr>
        </p:pic>
        <p:sp>
          <p:nvSpPr>
            <p:cNvPr id="125" name="Shape 125"/>
            <p:cNvSpPr txBox="1"/>
            <p:nvPr/>
          </p:nvSpPr>
          <p:spPr>
            <a:xfrm>
              <a:off x="17373600" y="9049177"/>
              <a:ext cx="4844251" cy="738664"/>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Fig 1: </a:t>
              </a:r>
              <a:r>
                <a:rPr b="0" i="0" lang="en-US" sz="1400" u="none" cap="none" strike="noStrike">
                  <a:solidFill>
                    <a:schemeClr val="dk1"/>
                  </a:solidFill>
                  <a:latin typeface="Arial"/>
                  <a:ea typeface="Arial"/>
                  <a:cs typeface="Arial"/>
                  <a:sym typeface="Arial"/>
                </a:rPr>
                <a:t>Field Enumerators from SDA and KNBS  validating the sampling frame during its piloting in Nakuru County in Kenya</a:t>
              </a:r>
            </a:p>
          </p:txBody>
        </p:sp>
      </p:grpSp>
      <p:sp>
        <p:nvSpPr>
          <p:cNvPr id="126" name="Shape 126"/>
          <p:cNvSpPr txBox="1"/>
          <p:nvPr/>
        </p:nvSpPr>
        <p:spPr>
          <a:xfrm>
            <a:off x="12091228" y="4093028"/>
            <a:ext cx="4936804" cy="7017306"/>
          </a:xfrm>
          <a:prstGeom prst="rect">
            <a:avLst/>
          </a:prstGeom>
          <a:noFill/>
          <a:ln>
            <a:noFill/>
          </a:ln>
        </p:spPr>
        <p:txBody>
          <a:bodyPr anchorCtr="0" anchor="t" bIns="45700" lIns="91425" rIns="91425" wrap="square" tIns="45700">
            <a:noAutofit/>
          </a:bodyPr>
          <a:lstStyle/>
          <a:p>
            <a:pPr indent="0" lvl="0" marL="0" marR="0" rtl="0" algn="just">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Arial"/>
                <a:ea typeface="Arial"/>
                <a:cs typeface="Arial"/>
                <a:sym typeface="Arial"/>
              </a:rPr>
              <a:t>Developed </a:t>
            </a:r>
            <a:r>
              <a:rPr b="1" i="0" lang="en-US" sz="2000" u="none" cap="none" strike="noStrike">
                <a:solidFill>
                  <a:srgbClr val="7EB761"/>
                </a:solidFill>
                <a:latin typeface="Arial"/>
                <a:ea typeface="Arial"/>
                <a:cs typeface="Arial"/>
                <a:sym typeface="Arial"/>
              </a:rPr>
              <a:t>cropland maps </a:t>
            </a:r>
            <a:r>
              <a:rPr b="1" i="0" lang="en-US" sz="2000" u="none" cap="none" strike="noStrike">
                <a:solidFill>
                  <a:schemeClr val="dk1"/>
                </a:solidFill>
                <a:latin typeface="Arial"/>
                <a:ea typeface="Arial"/>
                <a:cs typeface="Arial"/>
                <a:sym typeface="Arial"/>
              </a:rPr>
              <a:t>compute National level Agric. statistics for SDA </a:t>
            </a:r>
            <a:r>
              <a:rPr b="0" i="0" lang="en-US" sz="2000" u="none" cap="none" strike="noStrike">
                <a:solidFill>
                  <a:schemeClr val="dk1"/>
                </a:solidFill>
                <a:latin typeface="Arial"/>
                <a:ea typeface="Arial"/>
                <a:cs typeface="Arial"/>
                <a:sym typeface="Arial"/>
              </a:rPr>
              <a:t>and as an </a:t>
            </a:r>
            <a:r>
              <a:rPr b="1" i="0" lang="en-US" sz="2000" u="none" cap="none" strike="noStrike">
                <a:solidFill>
                  <a:schemeClr val="dk1"/>
                </a:solidFill>
                <a:latin typeface="Arial"/>
                <a:ea typeface="Arial"/>
                <a:cs typeface="Arial"/>
                <a:sym typeface="Arial"/>
              </a:rPr>
              <a:t>input to FEWSNET Crop models (GEOWRSI)</a:t>
            </a:r>
          </a:p>
          <a:p>
            <a:pPr indent="0" lvl="0" marL="0" marR="0" rtl="0" algn="just">
              <a:lnSpc>
                <a:spcPct val="150000"/>
              </a:lnSpc>
              <a:spcBef>
                <a:spcPts val="0"/>
              </a:spcBef>
              <a:spcAft>
                <a:spcPts val="0"/>
              </a:spcAft>
              <a:buClr>
                <a:schemeClr val="dk1"/>
              </a:buClr>
              <a:buSzPct val="100000"/>
              <a:buFont typeface="Arial"/>
              <a:buChar char="•"/>
            </a:pPr>
            <a:r>
              <a:rPr b="1" i="0" lang="en-US" sz="2000" u="none" cap="none" strike="noStrike">
                <a:solidFill>
                  <a:schemeClr val="dk1"/>
                </a:solidFill>
                <a:latin typeface="Arial"/>
                <a:ea typeface="Arial"/>
                <a:cs typeface="Arial"/>
                <a:sym typeface="Arial"/>
              </a:rPr>
              <a:t>Piloted </a:t>
            </a:r>
            <a:r>
              <a:rPr b="1" i="0" lang="en-US" sz="2000" u="none" cap="none" strike="noStrike">
                <a:solidFill>
                  <a:srgbClr val="7EB761"/>
                </a:solidFill>
                <a:latin typeface="Arial"/>
                <a:ea typeface="Arial"/>
                <a:cs typeface="Arial"/>
                <a:sym typeface="Arial"/>
              </a:rPr>
              <a:t>GIS sampling Frame </a:t>
            </a:r>
            <a:r>
              <a:rPr b="1" i="0" lang="en-US" sz="2000" u="none" cap="none" strike="noStrike">
                <a:solidFill>
                  <a:schemeClr val="dk1"/>
                </a:solidFill>
                <a:latin typeface="Arial"/>
                <a:ea typeface="Arial"/>
                <a:cs typeface="Arial"/>
                <a:sym typeface="Arial"/>
              </a:rPr>
              <a:t>resulted in </a:t>
            </a:r>
            <a:r>
              <a:rPr b="1" i="0" lang="en-US" sz="2000" u="none" cap="none" strike="noStrike">
                <a:solidFill>
                  <a:srgbClr val="FF0000"/>
                </a:solidFill>
                <a:latin typeface="Arial"/>
                <a:ea typeface="Arial"/>
                <a:cs typeface="Arial"/>
                <a:sym typeface="Arial"/>
              </a:rPr>
              <a:t>70%</a:t>
            </a:r>
            <a:r>
              <a:rPr b="1" i="0" lang="en-US" sz="2000" u="none" cap="none" strike="noStrike">
                <a:solidFill>
                  <a:schemeClr val="dk1"/>
                </a:solidFill>
                <a:latin typeface="Arial"/>
                <a:ea typeface="Arial"/>
                <a:cs typeface="Arial"/>
                <a:sym typeface="Arial"/>
              </a:rPr>
              <a:t> cost reduction from </a:t>
            </a:r>
            <a:r>
              <a:rPr b="1" i="0" lang="en-US" sz="2000" u="none" cap="none" strike="noStrike">
                <a:solidFill>
                  <a:srgbClr val="FF0000"/>
                </a:solidFill>
                <a:latin typeface="Arial"/>
                <a:ea typeface="Arial"/>
                <a:cs typeface="Arial"/>
                <a:sym typeface="Arial"/>
              </a:rPr>
              <a:t>USD10000</a:t>
            </a:r>
            <a:r>
              <a:rPr b="1" i="0" lang="en-US" sz="2000" u="none" cap="none" strike="noStrike">
                <a:solidFill>
                  <a:schemeClr val="dk1"/>
                </a:solidFill>
                <a:latin typeface="Arial"/>
                <a:ea typeface="Arial"/>
                <a:cs typeface="Arial"/>
                <a:sym typeface="Arial"/>
              </a:rPr>
              <a:t> to </a:t>
            </a:r>
            <a:r>
              <a:rPr b="1" i="0" lang="en-US" sz="2000" u="none" cap="none" strike="noStrike">
                <a:solidFill>
                  <a:srgbClr val="FF0000"/>
                </a:solidFill>
                <a:latin typeface="Arial"/>
                <a:ea typeface="Arial"/>
                <a:cs typeface="Arial"/>
                <a:sym typeface="Arial"/>
              </a:rPr>
              <a:t>USD3000 </a:t>
            </a:r>
            <a:r>
              <a:rPr b="1" i="0" lang="en-US" sz="2000" u="none" cap="none" strike="noStrike">
                <a:solidFill>
                  <a:schemeClr val="dk1"/>
                </a:solidFill>
                <a:latin typeface="Arial"/>
                <a:ea typeface="Arial"/>
                <a:cs typeface="Arial"/>
                <a:sym typeface="Arial"/>
              </a:rPr>
              <a:t>per County</a:t>
            </a:r>
            <a:r>
              <a:rPr b="0" i="0" lang="en-US" sz="2000" u="none" cap="none" strike="noStrike">
                <a:solidFill>
                  <a:schemeClr val="dk1"/>
                </a:solidFill>
                <a:latin typeface="Arial"/>
                <a:ea typeface="Arial"/>
                <a:cs typeface="Arial"/>
                <a:sym typeface="Arial"/>
              </a:rPr>
              <a:t>. SDA is to provide partial </a:t>
            </a:r>
            <a:r>
              <a:rPr b="1" i="0" lang="en-US" sz="2000" u="none" cap="none" strike="noStrike">
                <a:solidFill>
                  <a:schemeClr val="dk1"/>
                </a:solidFill>
                <a:latin typeface="Arial"/>
                <a:ea typeface="Arial"/>
                <a:cs typeface="Arial"/>
                <a:sym typeface="Arial"/>
              </a:rPr>
              <a:t>financial support (approx. USD25000) </a:t>
            </a:r>
            <a:r>
              <a:rPr b="0" i="0" lang="en-US" sz="2000" u="none" cap="none" strike="noStrike">
                <a:solidFill>
                  <a:schemeClr val="dk1"/>
                </a:solidFill>
                <a:latin typeface="Arial"/>
                <a:ea typeface="Arial"/>
                <a:cs typeface="Arial"/>
                <a:sym typeface="Arial"/>
              </a:rPr>
              <a:t>in the upscaling the sampling frame to 20 counties</a:t>
            </a:r>
          </a:p>
          <a:p>
            <a:pPr indent="0" lvl="0" marL="0" marR="0" rtl="0" algn="just">
              <a:lnSpc>
                <a:spcPct val="150000"/>
              </a:lnSpc>
              <a:spcBef>
                <a:spcPts val="0"/>
              </a:spcBef>
              <a:spcAft>
                <a:spcPts val="0"/>
              </a:spcAft>
              <a:buClr>
                <a:schemeClr val="dk1"/>
              </a:buClr>
              <a:buSzPct val="100000"/>
              <a:buFont typeface="Arial"/>
              <a:buChar char="•"/>
            </a:pPr>
            <a:r>
              <a:rPr b="1" i="0" lang="en-US" sz="2000" u="none" cap="none" strike="noStrike">
                <a:solidFill>
                  <a:srgbClr val="7EB761"/>
                </a:solidFill>
                <a:latin typeface="Arial"/>
                <a:ea typeface="Arial"/>
                <a:cs typeface="Arial"/>
                <a:sym typeface="Arial"/>
              </a:rPr>
              <a:t>The Regional crop monitor’s </a:t>
            </a:r>
            <a:r>
              <a:rPr b="1" i="0" lang="en-US" sz="2000" u="none" cap="none" strike="noStrike">
                <a:solidFill>
                  <a:srgbClr val="FF0000"/>
                </a:solidFill>
                <a:latin typeface="Arial"/>
                <a:ea typeface="Arial"/>
                <a:cs typeface="Arial"/>
                <a:sym typeface="Arial"/>
              </a:rPr>
              <a:t>First </a:t>
            </a:r>
            <a:r>
              <a:rPr b="0" i="0" lang="en-US" sz="2000" u="none" cap="none" strike="noStrike">
                <a:solidFill>
                  <a:schemeClr val="dk1"/>
                </a:solidFill>
                <a:latin typeface="Arial"/>
                <a:ea typeface="Arial"/>
                <a:cs typeface="Arial"/>
                <a:sym typeface="Arial"/>
              </a:rPr>
              <a:t>food security assessment report linking climate forecast to impact on food security to be included in the GHACOF quarterly bulletin</a:t>
            </a:r>
          </a:p>
        </p:txBody>
      </p:sp>
      <p:sp>
        <p:nvSpPr>
          <p:cNvPr id="127" name="Shape 127"/>
          <p:cNvSpPr txBox="1"/>
          <p:nvPr/>
        </p:nvSpPr>
        <p:spPr>
          <a:xfrm>
            <a:off x="17529973" y="8669661"/>
            <a:ext cx="5059242" cy="2184517"/>
          </a:xfrm>
          <a:prstGeom prst="rect">
            <a:avLst/>
          </a:prstGeom>
          <a:noFill/>
          <a:ln>
            <a:noFill/>
          </a:ln>
        </p:spPr>
        <p:txBody>
          <a:bodyPr anchorCtr="0" anchor="t" bIns="45700" lIns="91425" rIns="91425" wrap="square" tIns="45700">
            <a:noAutofit/>
          </a:bodyPr>
          <a:lstStyle/>
          <a:p>
            <a:pPr indent="0" lvl="0" marL="0" marR="0" rtl="0" algn="just">
              <a:lnSpc>
                <a:spcPct val="100000"/>
              </a:lnSpc>
              <a:spcBef>
                <a:spcPts val="0"/>
              </a:spcBef>
              <a:spcAft>
                <a:spcPts val="0"/>
              </a:spcAft>
              <a:buClr>
                <a:schemeClr val="dk1"/>
              </a:buClr>
              <a:buSzPct val="25000"/>
              <a:buFont typeface="Arial"/>
              <a:buNone/>
            </a:pPr>
            <a:r>
              <a:rPr b="0" i="1" lang="en-US" sz="2000" u="none" cap="none" strike="noStrike">
                <a:solidFill>
                  <a:schemeClr val="dk1"/>
                </a:solidFill>
                <a:latin typeface="Arial"/>
                <a:ea typeface="Arial"/>
                <a:cs typeface="Arial"/>
                <a:sym typeface="Arial"/>
              </a:rPr>
              <a:t>“The process of listing of all farmers in each Unit Area of Insurance (UAI) is tedious and very costly, hence need for alternative, but acceptable sampling methods”, </a:t>
            </a:r>
            <a:r>
              <a:rPr b="1" i="0" lang="en-US" sz="2000" u="none" cap="none" strike="noStrike">
                <a:solidFill>
                  <a:schemeClr val="dk1"/>
                </a:solidFill>
                <a:latin typeface="Arial"/>
                <a:ea typeface="Arial"/>
                <a:cs typeface="Arial"/>
                <a:sym typeface="Arial"/>
              </a:rPr>
              <a:t>Tom Dienya, Statistics Unit at State Department of Agriculture , Kenya.</a:t>
            </a:r>
          </a:p>
        </p:txBody>
      </p:sp>
      <p:graphicFrame>
        <p:nvGraphicFramePr>
          <p:cNvPr id="128" name="Shape 128"/>
          <p:cNvGraphicFramePr/>
          <p:nvPr/>
        </p:nvGraphicFramePr>
        <p:xfrm>
          <a:off x="23609123" y="9112702"/>
          <a:ext cx="3000000" cy="3000000"/>
        </p:xfrm>
        <a:graphic>
          <a:graphicData uri="http://schemas.openxmlformats.org/drawingml/2006/table">
            <a:tbl>
              <a:tblPr bandRow="1" firstRow="1">
                <a:noFill/>
                <a:tableStyleId>{50992670-5B49-41F3-852A-3322AC0EBA3C}</a:tableStyleId>
              </a:tblPr>
              <a:tblGrid>
                <a:gridCol w="8978150"/>
                <a:gridCol w="1127575"/>
              </a:tblGrid>
              <a:tr h="4841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Indicators </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Metrics</a:t>
                      </a:r>
                    </a:p>
                  </a:txBody>
                  <a:tcPr marT="45725" marB="45725" marR="91450" marL="91450"/>
                </a:tc>
              </a:tr>
              <a:tr h="5194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Number of people trained in climate change adaptation supported by USG assistance</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35</a:t>
                      </a:r>
                    </a:p>
                  </a:txBody>
                  <a:tcPr marT="45725" marB="45725" marR="91450" marL="91450"/>
                </a:tc>
              </a:tr>
              <a:tr h="10363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Number of institutions with improved capacity to address climate change issues as supported by USG assistance </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3</a:t>
                      </a:r>
                    </a:p>
                  </a:txBody>
                  <a:tcPr marT="45725" marB="45725" marR="91450" marL="91450"/>
                </a:tc>
              </a:tr>
              <a:tr h="6442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Number of SERVIR data layers standardized and made available in data portals</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6</a:t>
                      </a:r>
                    </a:p>
                  </a:txBody>
                  <a:tcPr marT="45725" marB="45725" marR="91450" marL="91450"/>
                </a:tc>
              </a:tr>
              <a:tr h="4841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Number of regional stakeholders co-developing climate mitigation and/or adaptation tools, technologies, and methodologies</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2000" u="none" cap="none" strike="noStrike"/>
                        <a:t>3</a:t>
                      </a:r>
                    </a:p>
                  </a:txBody>
                  <a:tcPr marT="45725" marB="45725" marR="91450" marL="91450"/>
                </a:tc>
              </a:tr>
            </a:tbl>
          </a:graphicData>
        </a:graphic>
      </p:graphicFrame>
      <p:grpSp>
        <p:nvGrpSpPr>
          <p:cNvPr id="129" name="Shape 129"/>
          <p:cNvGrpSpPr/>
          <p:nvPr/>
        </p:nvGrpSpPr>
        <p:grpSpPr>
          <a:xfrm>
            <a:off x="670582" y="18091438"/>
            <a:ext cx="10295000" cy="2616720"/>
            <a:chOff x="670582" y="17791993"/>
            <a:chExt cx="10295000" cy="2616720"/>
          </a:xfrm>
        </p:grpSpPr>
        <p:grpSp>
          <p:nvGrpSpPr>
            <p:cNvPr id="130" name="Shape 130"/>
            <p:cNvGrpSpPr/>
            <p:nvPr/>
          </p:nvGrpSpPr>
          <p:grpSpPr>
            <a:xfrm>
              <a:off x="670582" y="17791993"/>
              <a:ext cx="10295000" cy="2616720"/>
              <a:chOff x="19463423" y="18910717"/>
              <a:chExt cx="10295000" cy="2616720"/>
            </a:xfrm>
          </p:grpSpPr>
          <p:pic>
            <p:nvPicPr>
              <p:cNvPr id="131" name="Shape 131"/>
              <p:cNvPicPr preferRelativeResize="0"/>
              <p:nvPr/>
            </p:nvPicPr>
            <p:blipFill rotWithShape="1">
              <a:blip r:embed="rId10">
                <a:alphaModFix/>
              </a:blip>
              <a:srcRect b="0" l="0" r="0" t="0"/>
              <a:stretch/>
            </p:blipFill>
            <p:spPr>
              <a:xfrm>
                <a:off x="19463423" y="18910717"/>
                <a:ext cx="5184839" cy="2616720"/>
              </a:xfrm>
              <a:prstGeom prst="rect">
                <a:avLst/>
              </a:prstGeom>
              <a:noFill/>
              <a:ln>
                <a:noFill/>
              </a:ln>
            </p:spPr>
          </p:pic>
          <p:pic>
            <p:nvPicPr>
              <p:cNvPr id="132" name="Shape 132"/>
              <p:cNvPicPr preferRelativeResize="0"/>
              <p:nvPr/>
            </p:nvPicPr>
            <p:blipFill rotWithShape="1">
              <a:blip r:embed="rId11">
                <a:alphaModFix/>
              </a:blip>
              <a:srcRect b="24777" l="0" r="0" t="0"/>
              <a:stretch/>
            </p:blipFill>
            <p:spPr>
              <a:xfrm>
                <a:off x="24753901" y="19215281"/>
                <a:ext cx="5004522" cy="1374872"/>
              </a:xfrm>
              <a:prstGeom prst="rect">
                <a:avLst/>
              </a:prstGeom>
              <a:noFill/>
              <a:ln>
                <a:noFill/>
              </a:ln>
            </p:spPr>
          </p:pic>
        </p:grpSp>
        <p:cxnSp>
          <p:nvCxnSpPr>
            <p:cNvPr id="133" name="Shape 133"/>
            <p:cNvCxnSpPr/>
            <p:nvPr/>
          </p:nvCxnSpPr>
          <p:spPr>
            <a:xfrm flipH="1" rot="10800000">
              <a:off x="3523098" y="18295620"/>
              <a:ext cx="2514531" cy="1143411"/>
            </a:xfrm>
            <a:prstGeom prst="straightConnector1">
              <a:avLst/>
            </a:prstGeom>
            <a:noFill/>
            <a:ln cap="flat" cmpd="sng" w="9525">
              <a:solidFill>
                <a:schemeClr val="dk1"/>
              </a:solidFill>
              <a:prstDash val="solid"/>
              <a:miter lim="800000"/>
              <a:headEnd len="med" w="med" type="none"/>
              <a:tailEnd len="lg" w="lg" type="triangle"/>
            </a:ln>
          </p:spPr>
        </p:cxnSp>
      </p:grpSp>
      <p:sp>
        <p:nvSpPr>
          <p:cNvPr id="134" name="Shape 134"/>
          <p:cNvSpPr txBox="1"/>
          <p:nvPr/>
        </p:nvSpPr>
        <p:spPr>
          <a:xfrm>
            <a:off x="5918194" y="19756218"/>
            <a:ext cx="4179869" cy="40010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2000" u="none" cap="none" strike="noStrike">
                <a:solidFill>
                  <a:schemeClr val="dk1"/>
                </a:solidFill>
                <a:latin typeface="Calibri"/>
                <a:ea typeface="Calibri"/>
                <a:cs typeface="Calibri"/>
                <a:sym typeface="Calibri"/>
              </a:rPr>
              <a:t>The Regional Crop Monitor</a:t>
            </a:r>
          </a:p>
        </p:txBody>
      </p:sp>
      <p:sp>
        <p:nvSpPr>
          <p:cNvPr id="135" name="Shape 135"/>
          <p:cNvSpPr txBox="1"/>
          <p:nvPr/>
        </p:nvSpPr>
        <p:spPr>
          <a:xfrm>
            <a:off x="23992901" y="17298848"/>
            <a:ext cx="5268000" cy="2862322"/>
          </a:xfrm>
          <a:prstGeom prst="rect">
            <a:avLst/>
          </a:prstGeom>
          <a:noFill/>
          <a:ln>
            <a:noFill/>
          </a:ln>
        </p:spPr>
        <p:txBody>
          <a:bodyPr anchorCtr="0" anchor="t" bIns="45700" lIns="91425" rIns="91425" wrap="square" tIns="45700">
            <a:noAutofit/>
          </a:bodyPr>
          <a:lstStyle/>
          <a:p>
            <a:pPr indent="0" lvl="0" marL="0" marR="0" rtl="0" algn="just">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Due to the interests from other countries such as Uganda and organizations such as FEWSNET in the cropland mapping, there is need to fully or semi automate cropland mapping and expand to other EAC countries. The cropland maps would also feed into the regional crop monitors and regional food security assessments. </a:t>
            </a:r>
          </a:p>
          <a:p>
            <a:pPr indent="0" lvl="0" marL="0" marR="0" rtl="0" algn="just">
              <a:lnSpc>
                <a:spcPct val="100000"/>
              </a:lnSpc>
              <a:spcBef>
                <a:spcPts val="0"/>
              </a:spcBef>
              <a:spcAft>
                <a:spcPts val="0"/>
              </a:spcAft>
              <a:buClr>
                <a:srgbClr val="000000"/>
              </a:buClr>
              <a:buFont typeface="Arial"/>
              <a:buNone/>
            </a:pPr>
            <a:r>
              <a:t/>
            </a:r>
            <a:endParaRPr b="0" i="0" sz="2000" u="none" cap="none" strike="noStrike">
              <a:solidFill>
                <a:schemeClr val="dk1"/>
              </a:solidFill>
              <a:latin typeface="Calibri"/>
              <a:ea typeface="Calibri"/>
              <a:cs typeface="Calibri"/>
              <a:sym typeface="Calibri"/>
            </a:endParaRPr>
          </a:p>
        </p:txBody>
      </p:sp>
      <p:grpSp>
        <p:nvGrpSpPr>
          <p:cNvPr id="136" name="Shape 136"/>
          <p:cNvGrpSpPr/>
          <p:nvPr/>
        </p:nvGrpSpPr>
        <p:grpSpPr>
          <a:xfrm>
            <a:off x="26982603" y="17171006"/>
            <a:ext cx="7016157" cy="4280854"/>
            <a:chOff x="26982603" y="17171006"/>
            <a:chExt cx="7016157" cy="4280854"/>
          </a:xfrm>
        </p:grpSpPr>
        <p:grpSp>
          <p:nvGrpSpPr>
            <p:cNvPr id="137" name="Shape 137"/>
            <p:cNvGrpSpPr/>
            <p:nvPr/>
          </p:nvGrpSpPr>
          <p:grpSpPr>
            <a:xfrm>
              <a:off x="29722694" y="17171006"/>
              <a:ext cx="4276066" cy="4206131"/>
              <a:chOff x="5469409" y="1023728"/>
              <a:chExt cx="4916010" cy="4770482"/>
            </a:xfrm>
          </p:grpSpPr>
          <p:grpSp>
            <p:nvGrpSpPr>
              <p:cNvPr id="138" name="Shape 138"/>
              <p:cNvGrpSpPr/>
              <p:nvPr/>
            </p:nvGrpSpPr>
            <p:grpSpPr>
              <a:xfrm>
                <a:off x="5469409" y="1023728"/>
                <a:ext cx="4916010" cy="4770482"/>
                <a:chOff x="5217443" y="1000844"/>
                <a:chExt cx="4916010" cy="4770482"/>
              </a:xfrm>
            </p:grpSpPr>
            <p:grpSp>
              <p:nvGrpSpPr>
                <p:cNvPr id="139" name="Shape 139"/>
                <p:cNvGrpSpPr/>
                <p:nvPr/>
              </p:nvGrpSpPr>
              <p:grpSpPr>
                <a:xfrm>
                  <a:off x="5217443" y="1000844"/>
                  <a:ext cx="4916010" cy="3346433"/>
                  <a:chOff x="5632173" y="1109208"/>
                  <a:chExt cx="4448962" cy="2938499"/>
                </a:xfrm>
              </p:grpSpPr>
              <p:sp>
                <p:nvSpPr>
                  <p:cNvPr id="140" name="Shape 140"/>
                  <p:cNvSpPr txBox="1"/>
                  <p:nvPr/>
                </p:nvSpPr>
                <p:spPr>
                  <a:xfrm>
                    <a:off x="6619967" y="3739930"/>
                    <a:ext cx="3220594" cy="30777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n-US" sz="1400" u="none" cap="none" strike="noStrike">
                        <a:solidFill>
                          <a:schemeClr val="dk1"/>
                        </a:solidFill>
                        <a:latin typeface="Calibri"/>
                        <a:ea typeface="Calibri"/>
                        <a:cs typeface="Calibri"/>
                        <a:sym typeface="Calibri"/>
                      </a:rPr>
                      <a:t>Wall to wall Cropland Map 2000-2015</a:t>
                    </a:r>
                  </a:p>
                </p:txBody>
              </p:sp>
              <p:grpSp>
                <p:nvGrpSpPr>
                  <p:cNvPr id="141" name="Shape 141"/>
                  <p:cNvGrpSpPr/>
                  <p:nvPr/>
                </p:nvGrpSpPr>
                <p:grpSpPr>
                  <a:xfrm>
                    <a:off x="5632173" y="1109208"/>
                    <a:ext cx="4448962" cy="2630722"/>
                    <a:chOff x="0" y="0"/>
                    <a:chExt cx="3593465" cy="1962741"/>
                  </a:xfrm>
                </p:grpSpPr>
                <p:pic>
                  <p:nvPicPr>
                    <p:cNvPr descr="../../../Desktop/Screen%20Shot%202017-07-27%20at%203.04.36%20PM." id="142" name="Shape 142"/>
                    <p:cNvPicPr preferRelativeResize="0"/>
                    <p:nvPr/>
                  </p:nvPicPr>
                  <p:blipFill rotWithShape="1">
                    <a:blip r:embed="rId12">
                      <a:alphaModFix/>
                    </a:blip>
                    <a:srcRect b="0" l="3745" r="16515" t="0"/>
                    <a:stretch/>
                  </p:blipFill>
                  <p:spPr>
                    <a:xfrm>
                      <a:off x="0" y="6306"/>
                      <a:ext cx="1744979" cy="1956435"/>
                    </a:xfrm>
                    <a:prstGeom prst="rect">
                      <a:avLst/>
                    </a:prstGeom>
                    <a:noFill/>
                    <a:ln cap="sq" cmpd="sng" w="9525">
                      <a:solidFill>
                        <a:srgbClr val="000000"/>
                      </a:solidFill>
                      <a:prstDash val="solid"/>
                      <a:miter lim="800000"/>
                      <a:headEnd len="med" w="med" type="none"/>
                      <a:tailEnd len="med" w="med" type="none"/>
                    </a:ln>
                    <a:effectLst>
                      <a:outerShdw blurRad="50799" rotWithShape="0" algn="tl" dir="2700000" dist="38100">
                        <a:srgbClr val="000000">
                          <a:alpha val="41960"/>
                        </a:srgbClr>
                      </a:outerShdw>
                    </a:effectLst>
                  </p:spPr>
                </p:pic>
                <p:pic>
                  <p:nvPicPr>
                    <p:cNvPr descr="../../../Desktop/Screen%20Shot%202017-07-26%20at%2011.07.34%20AM." id="143" name="Shape 143"/>
                    <p:cNvPicPr preferRelativeResize="0"/>
                    <p:nvPr/>
                  </p:nvPicPr>
                  <p:blipFill rotWithShape="1">
                    <a:blip r:embed="rId13">
                      <a:alphaModFix/>
                    </a:blip>
                    <a:srcRect b="0" l="0" r="0" t="0"/>
                    <a:stretch/>
                  </p:blipFill>
                  <p:spPr>
                    <a:xfrm>
                      <a:off x="1828800" y="0"/>
                      <a:ext cx="1764665" cy="1956435"/>
                    </a:xfrm>
                    <a:prstGeom prst="rect">
                      <a:avLst/>
                    </a:prstGeom>
                    <a:noFill/>
                    <a:ln cap="sq" cmpd="sng" w="9525">
                      <a:solidFill>
                        <a:srgbClr val="000000"/>
                      </a:solidFill>
                      <a:prstDash val="solid"/>
                      <a:miter lim="800000"/>
                      <a:headEnd len="med" w="med" type="none"/>
                      <a:tailEnd len="med" w="med" type="none"/>
                    </a:ln>
                    <a:effectLst>
                      <a:outerShdw blurRad="50799" rotWithShape="0" algn="tl" dir="2700000" dist="38100">
                        <a:srgbClr val="000000">
                          <a:alpha val="41960"/>
                        </a:srgbClr>
                      </a:outerShdw>
                    </a:effectLst>
                  </p:spPr>
                </p:pic>
              </p:grpSp>
            </p:grpSp>
            <p:pic>
              <p:nvPicPr>
                <p:cNvPr id="144" name="Shape 144"/>
                <p:cNvPicPr preferRelativeResize="0"/>
                <p:nvPr/>
              </p:nvPicPr>
              <p:blipFill rotWithShape="1">
                <a:blip r:embed="rId14">
                  <a:alphaModFix/>
                </a:blip>
                <a:srcRect b="57062" l="0" r="0" t="0"/>
                <a:stretch/>
              </p:blipFill>
              <p:spPr>
                <a:xfrm>
                  <a:off x="5441371" y="4356905"/>
                  <a:ext cx="3933290" cy="1414420"/>
                </a:xfrm>
                <a:prstGeom prst="rect">
                  <a:avLst/>
                </a:prstGeom>
                <a:noFill/>
                <a:ln>
                  <a:noFill/>
                </a:ln>
              </p:spPr>
            </p:pic>
          </p:grpSp>
          <p:cxnSp>
            <p:nvCxnSpPr>
              <p:cNvPr id="145" name="Shape 145"/>
              <p:cNvCxnSpPr/>
              <p:nvPr/>
            </p:nvCxnSpPr>
            <p:spPr>
              <a:xfrm>
                <a:off x="6286869" y="2828964"/>
                <a:ext cx="8962" cy="1580635"/>
              </a:xfrm>
              <a:prstGeom prst="straightConnector1">
                <a:avLst/>
              </a:prstGeom>
              <a:noFill/>
              <a:ln cap="flat" cmpd="sng" w="12700">
                <a:solidFill>
                  <a:schemeClr val="dk1"/>
                </a:solidFill>
                <a:prstDash val="solid"/>
                <a:miter lim="800000"/>
                <a:headEnd len="med" w="med" type="none"/>
                <a:tailEnd len="lg" w="lg" type="triangle"/>
              </a:ln>
            </p:spPr>
          </p:cxnSp>
        </p:grpSp>
        <p:pic>
          <p:nvPicPr>
            <p:cNvPr id="146" name="Shape 146"/>
            <p:cNvPicPr preferRelativeResize="0"/>
            <p:nvPr/>
          </p:nvPicPr>
          <p:blipFill rotWithShape="1">
            <a:blip r:embed="rId15">
              <a:alphaModFix/>
            </a:blip>
            <a:srcRect b="0" l="0" r="0" t="0"/>
            <a:stretch/>
          </p:blipFill>
          <p:spPr>
            <a:xfrm>
              <a:off x="26982603" y="20250329"/>
              <a:ext cx="2348447" cy="1201531"/>
            </a:xfrm>
            <a:prstGeom prst="rect">
              <a:avLst/>
            </a:prstGeom>
            <a:noFill/>
            <a:ln>
              <a:noFill/>
            </a:ln>
          </p:spPr>
        </p:pic>
        <p:cxnSp>
          <p:nvCxnSpPr>
            <p:cNvPr id="147" name="Shape 147"/>
            <p:cNvCxnSpPr>
              <a:stCxn id="144" idx="1"/>
            </p:cNvCxnSpPr>
            <p:nvPr/>
          </p:nvCxnSpPr>
          <p:spPr>
            <a:xfrm rot="10800000">
              <a:off x="29260771" y="20753590"/>
              <a:ext cx="656700" cy="0"/>
            </a:xfrm>
            <a:prstGeom prst="straightConnector1">
              <a:avLst/>
            </a:prstGeom>
            <a:noFill/>
            <a:ln cap="flat" cmpd="sng" w="9525">
              <a:solidFill>
                <a:schemeClr val="dk1"/>
              </a:solidFill>
              <a:prstDash val="solid"/>
              <a:miter lim="800000"/>
              <a:headEnd len="med" w="med" type="none"/>
              <a:tailEnd len="lg" w="lg" type="triangle"/>
            </a:ln>
          </p:spPr>
        </p:cxnSp>
      </p:grpSp>
      <p:sp>
        <p:nvSpPr>
          <p:cNvPr id="148" name="Shape 148"/>
          <p:cNvSpPr txBox="1"/>
          <p:nvPr/>
        </p:nvSpPr>
        <p:spPr>
          <a:xfrm>
            <a:off x="13127750" y="18430600"/>
            <a:ext cx="7852199" cy="9162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