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Lst>
  <p:sldSz cy="6858000" cx="12192000"/>
  <p:notesSz cx="6858000" cy="9144000"/>
  <p:embeddedFontLst>
    <p:embeddedFont>
      <p:font typeface="Garamond"/>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1BA885D-E4E3-4B0A-91BE-34B2E22A72AD}">
  <a:tblStyle styleId="{C1BA885D-E4E3-4B0A-91BE-34B2E22A72A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0" Type="http://schemas.openxmlformats.org/officeDocument/2006/relationships/font" Target="fonts/Garamond-boldItalic.fntdata"/><Relationship Id="rId9" Type="http://schemas.openxmlformats.org/officeDocument/2006/relationships/font" Target="fonts/Garamon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Garamond-regular.fntdata"/><Relationship Id="rId8" Type="http://schemas.openxmlformats.org/officeDocument/2006/relationships/font" Target="fonts/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524000" y="1122362"/>
            <a:ext cx="9144000" cy="2387600"/>
          </a:xfrm>
          <a:prstGeom prst="rect">
            <a:avLst/>
          </a:prstGeom>
          <a:noFill/>
          <a:ln>
            <a:noFill/>
          </a:ln>
        </p:spPr>
        <p:txBody>
          <a:bodyPr anchorCtr="0" anchor="b" bIns="91425" lIns="91425" rIns="91425" wrap="square"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524000" y="3602037"/>
            <a:ext cx="9144000" cy="1655761"/>
          </a:xfrm>
          <a:prstGeom prst="rect">
            <a:avLst/>
          </a:prstGeom>
          <a:noFill/>
          <a:ln>
            <a:noFill/>
          </a:ln>
        </p:spPr>
        <p:txBody>
          <a:bodyPr anchorCtr="0" anchor="t" bIns="91425" lIns="91425" rIns="91425" wrap="square"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838200" y="365125"/>
            <a:ext cx="10515599" cy="1325562"/>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3920331" y="-1256505"/>
            <a:ext cx="4351338" cy="10515599"/>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838200" y="6356350"/>
            <a:ext cx="27431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8610600" y="6356350"/>
            <a:ext cx="27431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7133431" y="1956594"/>
            <a:ext cx="5811838" cy="2628899"/>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1799431" y="-596105"/>
            <a:ext cx="5811838" cy="7734299"/>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838200" y="6356350"/>
            <a:ext cx="27431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8610600" y="6356350"/>
            <a:ext cx="27431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599" cy="1325562"/>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838200" y="1825625"/>
            <a:ext cx="10515599"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1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1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831850" y="1709738"/>
            <a:ext cx="10515599" cy="2852737"/>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831850" y="4589462"/>
            <a:ext cx="10515599" cy="1500187"/>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0"/>
            <a:ext cx="27431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0"/>
            <a:ext cx="27431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838200" y="365125"/>
            <a:ext cx="10515599" cy="1325562"/>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0"/>
            <a:ext cx="27431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0"/>
            <a:ext cx="27431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839787" y="365125"/>
            <a:ext cx="10515599" cy="1325562"/>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839787" y="1681163"/>
            <a:ext cx="5157787"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7" y="2505075"/>
            <a:ext cx="5157787"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0" y="1681163"/>
            <a:ext cx="5183187"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0" y="2505075"/>
            <a:ext cx="5183187"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0"/>
            <a:ext cx="27431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0"/>
            <a:ext cx="27431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838200" y="365125"/>
            <a:ext cx="10515599" cy="1325562"/>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838200" y="6356350"/>
            <a:ext cx="27431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1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838200" y="6356350"/>
            <a:ext cx="27431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8610600" y="6356350"/>
            <a:ext cx="27431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839787" y="457200"/>
            <a:ext cx="3932237" cy="1600199"/>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5183187" y="987425"/>
            <a:ext cx="6172199" cy="4873624"/>
          </a:xfrm>
          <a:prstGeom prst="rect">
            <a:avLst/>
          </a:prstGeom>
          <a:noFill/>
          <a:ln>
            <a:noFill/>
          </a:ln>
        </p:spPr>
        <p:txBody>
          <a:bodyPr anchorCtr="0" anchor="t" bIns="91425" lIns="91425" rIns="91425" wrap="square"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839787"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838200" y="6356350"/>
            <a:ext cx="27431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8610600" y="6356350"/>
            <a:ext cx="27431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839787" y="457200"/>
            <a:ext cx="3932237" cy="1600199"/>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5183187" y="987425"/>
            <a:ext cx="6172199" cy="4873624"/>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839787"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838200" y="6356350"/>
            <a:ext cx="27431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8610600" y="6356350"/>
            <a:ext cx="27431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599" cy="1325562"/>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838200" y="1825625"/>
            <a:ext cx="10515599"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png"/><Relationship Id="rId10" Type="http://schemas.openxmlformats.org/officeDocument/2006/relationships/image" Target="../media/image2.png"/><Relationship Id="rId9" Type="http://schemas.openxmlformats.org/officeDocument/2006/relationships/image" Target="../media/image6.jp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b="0" l="0" r="0" t="0"/>
          <a:stretch/>
        </p:blipFill>
        <p:spPr>
          <a:xfrm>
            <a:off x="1062219" y="6320260"/>
            <a:ext cx="5775563" cy="459967"/>
          </a:xfrm>
          <a:prstGeom prst="rect">
            <a:avLst/>
          </a:prstGeom>
          <a:noFill/>
          <a:ln>
            <a:noFill/>
          </a:ln>
        </p:spPr>
      </p:pic>
      <p:pic>
        <p:nvPicPr>
          <p:cNvPr id="90" name="Shape 90"/>
          <p:cNvPicPr preferRelativeResize="0"/>
          <p:nvPr/>
        </p:nvPicPr>
        <p:blipFill rotWithShape="1">
          <a:blip r:embed="rId4">
            <a:alphaModFix/>
          </a:blip>
          <a:srcRect b="0" l="0" r="0" t="0"/>
          <a:stretch/>
        </p:blipFill>
        <p:spPr>
          <a:xfrm>
            <a:off x="24970456" y="8096604"/>
            <a:ext cx="3656051" cy="2969382"/>
          </a:xfrm>
          <a:prstGeom prst="rect">
            <a:avLst/>
          </a:prstGeom>
          <a:noFill/>
          <a:ln>
            <a:noFill/>
          </a:ln>
        </p:spPr>
      </p:pic>
      <p:sp>
        <p:nvSpPr>
          <p:cNvPr id="91" name="Shape 91"/>
          <p:cNvSpPr txBox="1"/>
          <p:nvPr/>
        </p:nvSpPr>
        <p:spPr>
          <a:xfrm>
            <a:off x="3403042" y="172320"/>
            <a:ext cx="5403313" cy="640079"/>
          </a:xfrm>
          <a:prstGeom prst="rect">
            <a:avLst/>
          </a:prstGeom>
          <a:noFill/>
          <a:ln cap="flat" cmpd="sng" w="9525">
            <a:solidFill>
              <a:srgbClr val="2E8652"/>
            </a:solidFill>
            <a:prstDash val="solid"/>
            <a:round/>
            <a:headEnd len="med" w="med" type="none"/>
            <a:tailEnd len="med" w="med" type="none"/>
          </a:ln>
        </p:spPr>
        <p:txBody>
          <a:bodyPr anchorCtr="0" anchor="t" bIns="45700" lIns="91425" rIns="91425" wrap="square" tIns="45700">
            <a:noAutofit/>
          </a:bodyPr>
          <a:lstStyle/>
          <a:p>
            <a:pPr indent="0" lvl="0" marL="0" marR="0" rtl="0" algn="ctr">
              <a:spcBef>
                <a:spcPts val="0"/>
              </a:spcBef>
              <a:buSzPct val="25000"/>
              <a:buNone/>
            </a:pPr>
            <a:r>
              <a:rPr b="1" i="0" lang="en-US" sz="1731" u="none" cap="none" strike="noStrike">
                <a:solidFill>
                  <a:srgbClr val="2E8652"/>
                </a:solidFill>
                <a:latin typeface="Arial"/>
                <a:ea typeface="Arial"/>
                <a:cs typeface="Arial"/>
                <a:sym typeface="Arial"/>
              </a:rPr>
              <a:t>Mapping and Modelling Distribution of Invasive Plant Species</a:t>
            </a:r>
          </a:p>
        </p:txBody>
      </p:sp>
      <p:sp>
        <p:nvSpPr>
          <p:cNvPr id="92" name="Shape 92"/>
          <p:cNvSpPr txBox="1"/>
          <p:nvPr/>
        </p:nvSpPr>
        <p:spPr>
          <a:xfrm>
            <a:off x="7802871" y="950991"/>
            <a:ext cx="3200399" cy="1371599"/>
          </a:xfrm>
          <a:prstGeom prst="rect">
            <a:avLst/>
          </a:prstGeom>
          <a:noFill/>
          <a:ln cap="flat" cmpd="sng" w="9525">
            <a:solidFill>
              <a:srgbClr val="2E8652"/>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i="0" lang="en-US" sz="1154" u="none" cap="none" strike="noStrike">
                <a:solidFill>
                  <a:srgbClr val="2E8652"/>
                </a:solidFill>
                <a:latin typeface="Calibri"/>
                <a:ea typeface="Calibri"/>
                <a:cs typeface="Calibri"/>
                <a:sym typeface="Calibri"/>
              </a:rPr>
              <a:t>Service Tracker</a:t>
            </a:r>
          </a:p>
          <a:p>
            <a:pPr indent="0" lvl="0" marL="0" marR="0" rtl="0" algn="ctr">
              <a:spcBef>
                <a:spcPts val="0"/>
              </a:spcBef>
              <a:buNone/>
            </a:pPr>
            <a:r>
              <a:t/>
            </a:r>
            <a:endParaRPr b="0" i="0" sz="987" u="none" cap="none" strike="noStrike">
              <a:solidFill>
                <a:schemeClr val="dk1"/>
              </a:solidFill>
              <a:latin typeface="Calibri"/>
              <a:ea typeface="Calibri"/>
              <a:cs typeface="Calibri"/>
              <a:sym typeface="Calibri"/>
            </a:endParaRPr>
          </a:p>
          <a:p>
            <a:pPr indent="0" lvl="0" marL="0" marR="0" rtl="0" algn="ctr">
              <a:spcBef>
                <a:spcPts val="0"/>
              </a:spcBef>
              <a:buNone/>
            </a:pPr>
            <a:r>
              <a:t/>
            </a:r>
            <a:endParaRPr b="0" i="0" sz="987" u="none" cap="none" strike="noStrike">
              <a:solidFill>
                <a:schemeClr val="dk1"/>
              </a:solidFill>
              <a:latin typeface="Calibri"/>
              <a:ea typeface="Calibri"/>
              <a:cs typeface="Calibri"/>
              <a:sym typeface="Calibri"/>
            </a:endParaRPr>
          </a:p>
          <a:p>
            <a:pPr indent="0" lvl="0" marL="0" marR="0" rtl="0" algn="ctr">
              <a:spcBef>
                <a:spcPts val="0"/>
              </a:spcBef>
              <a:buNone/>
            </a:pPr>
            <a:r>
              <a:t/>
            </a:r>
            <a:endParaRPr b="0" i="0" sz="987" u="none" cap="none" strike="noStrike">
              <a:solidFill>
                <a:schemeClr val="dk1"/>
              </a:solidFill>
              <a:latin typeface="Calibri"/>
              <a:ea typeface="Calibri"/>
              <a:cs typeface="Calibri"/>
              <a:sym typeface="Calibri"/>
            </a:endParaRPr>
          </a:p>
          <a:p>
            <a:pPr indent="0" lvl="0" marL="0" marR="0" rtl="0" algn="ctr">
              <a:spcBef>
                <a:spcPts val="0"/>
              </a:spcBef>
              <a:buNone/>
            </a:pPr>
            <a:r>
              <a:t/>
            </a:r>
            <a:endParaRPr b="0" i="0" sz="987"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700" u="none" cap="none" strike="noStrike">
                <a:solidFill>
                  <a:schemeClr val="dk1"/>
                </a:solidFill>
                <a:latin typeface="Calibri"/>
                <a:ea typeface="Calibri"/>
                <a:cs typeface="Calibri"/>
                <a:sym typeface="Calibri"/>
              </a:rPr>
              <a:t>This service was identified through user needs assessment, followed by a series of consultations with the partners by holding technical exchanges. The service concept document has been developed and reviewed; other related documents are currently being filled ane are on track.</a:t>
            </a:r>
          </a:p>
          <a:p>
            <a:pPr indent="0" lvl="0" marL="0" marR="0" rtl="0" algn="l">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p:txBody>
      </p:sp>
      <p:sp>
        <p:nvSpPr>
          <p:cNvPr id="93" name="Shape 93"/>
          <p:cNvSpPr txBox="1"/>
          <p:nvPr/>
        </p:nvSpPr>
        <p:spPr>
          <a:xfrm>
            <a:off x="7812014" y="4835953"/>
            <a:ext cx="3200399" cy="1371599"/>
          </a:xfrm>
          <a:prstGeom prst="rect">
            <a:avLst/>
          </a:prstGeom>
          <a:noFill/>
          <a:ln cap="flat" cmpd="sng" w="9525">
            <a:solidFill>
              <a:srgbClr val="2E8652"/>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1154">
                <a:solidFill>
                  <a:srgbClr val="2E8652"/>
                </a:solidFill>
                <a:latin typeface="Calibri"/>
                <a:ea typeface="Calibri"/>
                <a:cs typeface="Calibri"/>
                <a:sym typeface="Calibri"/>
              </a:rPr>
              <a:t>Immediate Next Steps</a:t>
            </a:r>
          </a:p>
          <a:p>
            <a:pPr indent="0" lvl="0" marL="0" marR="0" rtl="0" algn="l">
              <a:spcBef>
                <a:spcPts val="0"/>
              </a:spcBef>
              <a:buSzPct val="25000"/>
              <a:buNone/>
            </a:pPr>
            <a:r>
              <a:rPr lang="en-US" sz="700">
                <a:solidFill>
                  <a:schemeClr val="dk1"/>
                </a:solidFill>
                <a:latin typeface="Calibri"/>
                <a:ea typeface="Calibri"/>
                <a:cs typeface="Calibri"/>
                <a:sym typeface="Calibri"/>
              </a:rPr>
              <a:t>Data collection, Maps Development ,Capacity Development and Data dissemination.</a:t>
            </a:r>
          </a:p>
          <a:p>
            <a:pPr indent="0" lvl="0" marL="0" marR="0" rtl="0" algn="ctr">
              <a:spcBef>
                <a:spcPts val="0"/>
              </a:spcBef>
              <a:buNone/>
            </a:pPr>
            <a:r>
              <a:t/>
            </a:r>
            <a:endParaRPr b="1" sz="692">
              <a:solidFill>
                <a:srgbClr val="7EB761"/>
              </a:solidFill>
              <a:latin typeface="Calibri"/>
              <a:ea typeface="Calibri"/>
              <a:cs typeface="Calibri"/>
              <a:sym typeface="Calibri"/>
            </a:endParaRPr>
          </a:p>
          <a:p>
            <a:pPr indent="0" lvl="0" marL="0" marR="0" rtl="0" algn="ctr">
              <a:lnSpc>
                <a:spcPct val="150000"/>
              </a:lnSpc>
              <a:spcBef>
                <a:spcPts val="0"/>
              </a:spcBef>
              <a:buSzPct val="25000"/>
              <a:buNone/>
            </a:pPr>
            <a:r>
              <a:rPr b="1" lang="en-US" sz="1154">
                <a:solidFill>
                  <a:srgbClr val="2E8652"/>
                </a:solidFill>
                <a:latin typeface="Calibri"/>
                <a:ea typeface="Calibri"/>
                <a:cs typeface="Calibri"/>
                <a:sym typeface="Calibri"/>
              </a:rPr>
              <a:t>Looking forward</a:t>
            </a:r>
          </a:p>
          <a:p>
            <a:pPr indent="0" lvl="0" marL="0" marR="0" rtl="0" algn="l">
              <a:spcBef>
                <a:spcPts val="0"/>
              </a:spcBef>
              <a:buSzPct val="25000"/>
              <a:buNone/>
            </a:pPr>
            <a:r>
              <a:rPr lang="en-US" sz="700">
                <a:solidFill>
                  <a:schemeClr val="dk1"/>
                </a:solidFill>
                <a:latin typeface="Calibri"/>
                <a:ea typeface="Calibri"/>
                <a:cs typeface="Calibri"/>
                <a:sym typeface="Calibri"/>
              </a:rPr>
              <a:t>SERVIR E&amp;SA plans to scale up the service from sub-national to national level through stakeholder consultations, partnerships  and collaborations.</a:t>
            </a:r>
          </a:p>
          <a:p>
            <a:pPr indent="0" lvl="0" marL="0" marR="0" rtl="0" algn="ctr">
              <a:spcBef>
                <a:spcPts val="0"/>
              </a:spcBef>
              <a:buNone/>
            </a:pPr>
            <a:r>
              <a:t/>
            </a:r>
            <a:endParaRPr sz="700">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p:txBody>
      </p:sp>
      <p:sp>
        <p:nvSpPr>
          <p:cNvPr id="94" name="Shape 94"/>
          <p:cNvSpPr txBox="1"/>
          <p:nvPr/>
        </p:nvSpPr>
        <p:spPr>
          <a:xfrm>
            <a:off x="4523392" y="948626"/>
            <a:ext cx="3200399" cy="2651760"/>
          </a:xfrm>
          <a:prstGeom prst="rect">
            <a:avLst/>
          </a:prstGeom>
          <a:noFill/>
          <a:ln cap="flat" cmpd="sng" w="9525">
            <a:solidFill>
              <a:srgbClr val="2E8652"/>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1154">
                <a:solidFill>
                  <a:srgbClr val="2E8652"/>
                </a:solidFill>
                <a:latin typeface="Calibri"/>
                <a:ea typeface="Calibri"/>
                <a:cs typeface="Calibri"/>
                <a:sym typeface="Calibri"/>
              </a:rPr>
              <a:t>Highlights</a:t>
            </a:r>
          </a:p>
          <a:p>
            <a:pPr indent="0" lvl="0" marL="0" marR="0" rtl="0" algn="ctr">
              <a:spcBef>
                <a:spcPts val="0"/>
              </a:spcBef>
              <a:buNone/>
            </a:pPr>
            <a:r>
              <a:t/>
            </a:r>
            <a:endParaRPr sz="987">
              <a:solidFill>
                <a:schemeClr val="dk1"/>
              </a:solidFill>
              <a:latin typeface="Calibri"/>
              <a:ea typeface="Calibri"/>
              <a:cs typeface="Calibri"/>
              <a:sym typeface="Calibri"/>
            </a:endParaRPr>
          </a:p>
          <a:p>
            <a:pPr indent="0" lvl="0" marL="0" marR="0" rtl="0" algn="l">
              <a:spcBef>
                <a:spcPts val="0"/>
              </a:spcBef>
              <a:buSzPct val="25000"/>
              <a:buNone/>
            </a:pPr>
            <a:r>
              <a:rPr lang="en-US" sz="1000">
                <a:solidFill>
                  <a:schemeClr val="dk1"/>
                </a:solidFill>
                <a:latin typeface="Calibri"/>
                <a:ea typeface="Calibri"/>
                <a:cs typeface="Calibri"/>
                <a:sym typeface="Calibri"/>
              </a:rPr>
              <a:t> </a:t>
            </a:r>
          </a:p>
          <a:p>
            <a:pPr indent="0" lvl="0" marL="0" marR="0" rtl="0" algn="l">
              <a:spcBef>
                <a:spcPts val="0"/>
              </a:spcBef>
              <a:buNone/>
            </a:pPr>
            <a:r>
              <a:t/>
            </a:r>
            <a:endParaRPr b="1" sz="1000">
              <a:solidFill>
                <a:schemeClr val="dk1"/>
              </a:solidFill>
              <a:latin typeface="Calibri"/>
              <a:ea typeface="Calibri"/>
              <a:cs typeface="Calibri"/>
              <a:sym typeface="Calibri"/>
            </a:endParaRPr>
          </a:p>
          <a:p>
            <a:pPr indent="0" lvl="0" marL="0" marR="0" rtl="0" algn="l">
              <a:spcBef>
                <a:spcPts val="0"/>
              </a:spcBef>
              <a:buNone/>
            </a:pPr>
            <a:r>
              <a:t/>
            </a:r>
            <a:endParaRPr b="1" sz="1000">
              <a:solidFill>
                <a:schemeClr val="dk1"/>
              </a:solidFill>
              <a:latin typeface="Calibri"/>
              <a:ea typeface="Calibri"/>
              <a:cs typeface="Calibri"/>
              <a:sym typeface="Calibri"/>
            </a:endParaRPr>
          </a:p>
          <a:p>
            <a:pPr indent="0" lvl="0" marL="0" marR="0" rtl="0" algn="l">
              <a:spcBef>
                <a:spcPts val="0"/>
              </a:spcBef>
              <a:buNone/>
            </a:pPr>
            <a:r>
              <a:t/>
            </a:r>
            <a:endParaRPr b="1" sz="1000">
              <a:solidFill>
                <a:schemeClr val="dk1"/>
              </a:solidFill>
              <a:latin typeface="Calibri"/>
              <a:ea typeface="Calibri"/>
              <a:cs typeface="Calibri"/>
              <a:sym typeface="Calibri"/>
            </a:endParaRPr>
          </a:p>
          <a:p>
            <a:pPr indent="0" lvl="0" marL="0" marR="0" rtl="0" algn="l">
              <a:spcBef>
                <a:spcPts val="0"/>
              </a:spcBef>
              <a:buNone/>
            </a:pPr>
            <a:r>
              <a:t/>
            </a:r>
            <a:endParaRPr b="1" sz="1000">
              <a:solidFill>
                <a:schemeClr val="dk1"/>
              </a:solidFill>
              <a:latin typeface="Calibri"/>
              <a:ea typeface="Calibri"/>
              <a:cs typeface="Calibri"/>
              <a:sym typeface="Calibri"/>
            </a:endParaRPr>
          </a:p>
          <a:p>
            <a:pPr indent="0" lvl="0" marL="0" marR="0" rtl="0" algn="l">
              <a:spcBef>
                <a:spcPts val="0"/>
              </a:spcBef>
              <a:buNone/>
            </a:pPr>
            <a:r>
              <a:t/>
            </a:r>
            <a:endParaRPr b="1" sz="1000">
              <a:solidFill>
                <a:schemeClr val="dk1"/>
              </a:solidFill>
              <a:latin typeface="Calibri"/>
              <a:ea typeface="Calibri"/>
              <a:cs typeface="Calibri"/>
              <a:sym typeface="Calibri"/>
            </a:endParaRPr>
          </a:p>
          <a:p>
            <a:pPr indent="0" lvl="0" marL="0" marR="0" rtl="0" algn="l">
              <a:spcBef>
                <a:spcPts val="0"/>
              </a:spcBef>
              <a:buNone/>
            </a:pPr>
            <a:r>
              <a:t/>
            </a:r>
            <a:endParaRPr b="1" sz="1000">
              <a:solidFill>
                <a:schemeClr val="dk1"/>
              </a:solidFill>
              <a:latin typeface="Calibri"/>
              <a:ea typeface="Calibri"/>
              <a:cs typeface="Calibri"/>
              <a:sym typeface="Calibri"/>
            </a:endParaRPr>
          </a:p>
          <a:p>
            <a:pPr indent="0" lvl="0" marL="0" marR="0" rtl="0" algn="l">
              <a:spcBef>
                <a:spcPts val="0"/>
              </a:spcBef>
              <a:buNone/>
            </a:pPr>
            <a:r>
              <a:t/>
            </a:r>
            <a:endParaRPr b="1" sz="1000">
              <a:solidFill>
                <a:schemeClr val="dk1"/>
              </a:solidFill>
              <a:latin typeface="Calibri"/>
              <a:ea typeface="Calibri"/>
              <a:cs typeface="Calibri"/>
              <a:sym typeface="Calibri"/>
            </a:endParaRPr>
          </a:p>
          <a:p>
            <a:pPr indent="0" lvl="0" marL="0" marR="0" rtl="0" algn="l">
              <a:spcBef>
                <a:spcPts val="0"/>
              </a:spcBef>
              <a:buNone/>
            </a:pPr>
            <a:r>
              <a:t/>
            </a:r>
            <a:endParaRPr b="1" sz="1000">
              <a:solidFill>
                <a:schemeClr val="dk1"/>
              </a:solidFill>
              <a:latin typeface="Calibri"/>
              <a:ea typeface="Calibri"/>
              <a:cs typeface="Calibri"/>
              <a:sym typeface="Calibri"/>
            </a:endParaRPr>
          </a:p>
          <a:p>
            <a:pPr indent="0" lvl="0" marL="0" marR="0" rtl="0" algn="l">
              <a:spcBef>
                <a:spcPts val="0"/>
              </a:spcBef>
              <a:buNone/>
            </a:pPr>
            <a:r>
              <a:t/>
            </a:r>
            <a:endParaRPr b="1" sz="1000">
              <a:solidFill>
                <a:schemeClr val="dk1"/>
              </a:solidFill>
              <a:latin typeface="Calibri"/>
              <a:ea typeface="Calibri"/>
              <a:cs typeface="Calibri"/>
              <a:sym typeface="Calibri"/>
            </a:endParaRPr>
          </a:p>
          <a:p>
            <a:pPr indent="0" lvl="0" marL="0" marR="0" rtl="0" algn="l">
              <a:spcBef>
                <a:spcPts val="0"/>
              </a:spcBef>
              <a:buNone/>
            </a:pPr>
            <a:r>
              <a:t/>
            </a:r>
            <a:endParaRPr sz="600">
              <a:solidFill>
                <a:schemeClr val="dk1"/>
              </a:solidFill>
              <a:latin typeface="Calibri"/>
              <a:ea typeface="Calibri"/>
              <a:cs typeface="Calibri"/>
              <a:sym typeface="Calibri"/>
            </a:endParaRPr>
          </a:p>
          <a:p>
            <a:pPr indent="0" lvl="0" marL="0" marR="0" rtl="0" algn="l">
              <a:spcBef>
                <a:spcPts val="0"/>
              </a:spcBef>
              <a:buNone/>
            </a:pPr>
            <a:r>
              <a:t/>
            </a:r>
            <a:endParaRPr sz="600">
              <a:solidFill>
                <a:schemeClr val="dk1"/>
              </a:solidFill>
              <a:latin typeface="Calibri"/>
              <a:ea typeface="Calibri"/>
              <a:cs typeface="Calibri"/>
              <a:sym typeface="Calibri"/>
            </a:endParaRPr>
          </a:p>
          <a:p>
            <a:pPr indent="0" lvl="0" marL="0" marR="0" rtl="0" algn="l">
              <a:spcBef>
                <a:spcPts val="0"/>
              </a:spcBef>
              <a:buNone/>
            </a:pPr>
            <a:r>
              <a:t/>
            </a:r>
            <a:endParaRPr b="1" sz="500">
              <a:solidFill>
                <a:schemeClr val="dk1"/>
              </a:solidFill>
              <a:latin typeface="Calibri"/>
              <a:ea typeface="Calibri"/>
              <a:cs typeface="Calibri"/>
              <a:sym typeface="Calibri"/>
            </a:endParaRPr>
          </a:p>
          <a:p>
            <a:pPr indent="0" lvl="0" marL="0" marR="0" rtl="0" algn="l">
              <a:spcBef>
                <a:spcPts val="0"/>
              </a:spcBef>
              <a:buNone/>
            </a:pPr>
            <a:r>
              <a:t/>
            </a:r>
            <a:endParaRPr b="1" sz="500">
              <a:solidFill>
                <a:schemeClr val="dk1"/>
              </a:solidFill>
              <a:latin typeface="Calibri"/>
              <a:ea typeface="Calibri"/>
              <a:cs typeface="Calibri"/>
              <a:sym typeface="Calibri"/>
            </a:endParaRPr>
          </a:p>
          <a:p>
            <a:pPr indent="0" lvl="0" marL="0" marR="0" rtl="0" algn="l">
              <a:spcBef>
                <a:spcPts val="0"/>
              </a:spcBef>
              <a:buNone/>
            </a:pPr>
            <a:r>
              <a:t/>
            </a:r>
            <a:endParaRPr b="1" sz="500">
              <a:solidFill>
                <a:schemeClr val="dk1"/>
              </a:solidFill>
              <a:latin typeface="Calibri"/>
              <a:ea typeface="Calibri"/>
              <a:cs typeface="Calibri"/>
              <a:sym typeface="Calibri"/>
            </a:endParaRPr>
          </a:p>
          <a:p>
            <a:pPr indent="0" lvl="0" marL="0" marR="0" rtl="0" algn="l">
              <a:spcBef>
                <a:spcPts val="0"/>
              </a:spcBef>
              <a:buNone/>
            </a:pPr>
            <a:r>
              <a:t/>
            </a:r>
            <a:endParaRPr b="1" sz="500">
              <a:solidFill>
                <a:schemeClr val="dk1"/>
              </a:solidFill>
              <a:latin typeface="Calibri"/>
              <a:ea typeface="Calibri"/>
              <a:cs typeface="Calibri"/>
              <a:sym typeface="Calibri"/>
            </a:endParaRPr>
          </a:p>
          <a:p>
            <a:pPr indent="0" lvl="0" marL="0" marR="0" rtl="0" algn="l">
              <a:spcBef>
                <a:spcPts val="0"/>
              </a:spcBef>
              <a:buSzPct val="25000"/>
              <a:buNone/>
            </a:pPr>
            <a:r>
              <a:rPr b="1" lang="en-US" sz="500">
                <a:solidFill>
                  <a:schemeClr val="dk1"/>
                </a:solidFill>
                <a:latin typeface="Calibri"/>
                <a:ea typeface="Calibri"/>
                <a:cs typeface="Calibri"/>
                <a:sym typeface="Calibri"/>
              </a:rPr>
              <a:t>Figure 1, 2 &amp; 3: An android application’s main page, a photo of rangeland coordinators collecting data using Invasive Species App and a member of  the local community eradicating </a:t>
            </a:r>
            <a:r>
              <a:rPr b="1" i="1" lang="en-US" sz="500">
                <a:solidFill>
                  <a:schemeClr val="dk1"/>
                </a:solidFill>
                <a:latin typeface="Calibri"/>
                <a:ea typeface="Calibri"/>
                <a:cs typeface="Calibri"/>
                <a:sym typeface="Calibri"/>
              </a:rPr>
              <a:t>Acacia reficiens by cutting down.</a:t>
            </a:r>
          </a:p>
          <a:p>
            <a:pPr indent="0" lvl="0" marL="0" marR="0" rtl="0" algn="l">
              <a:spcBef>
                <a:spcPts val="0"/>
              </a:spcBef>
              <a:buNone/>
            </a:pPr>
            <a:r>
              <a:t/>
            </a:r>
            <a:endParaRPr b="1" sz="987">
              <a:solidFill>
                <a:schemeClr val="dk1"/>
              </a:solidFill>
              <a:latin typeface="Calibri"/>
              <a:ea typeface="Calibri"/>
              <a:cs typeface="Calibri"/>
              <a:sym typeface="Calibri"/>
            </a:endParaRPr>
          </a:p>
          <a:p>
            <a:pPr indent="0" lvl="0" marL="0" marR="0" rtl="0" algn="ctr">
              <a:spcBef>
                <a:spcPts val="0"/>
              </a:spcBef>
              <a:buNone/>
            </a:pPr>
            <a:r>
              <a:t/>
            </a:r>
            <a:endParaRPr sz="987">
              <a:solidFill>
                <a:schemeClr val="dk1"/>
              </a:solidFill>
              <a:latin typeface="Calibri"/>
              <a:ea typeface="Calibri"/>
              <a:cs typeface="Calibri"/>
              <a:sym typeface="Calibri"/>
            </a:endParaRPr>
          </a:p>
          <a:p>
            <a:pPr indent="0" lvl="0" marL="0" marR="0" rtl="0" algn="ctr">
              <a:spcBef>
                <a:spcPts val="0"/>
              </a:spcBef>
              <a:buNone/>
            </a:pPr>
            <a:r>
              <a:t/>
            </a:r>
            <a:endParaRPr sz="987">
              <a:solidFill>
                <a:schemeClr val="dk1"/>
              </a:solidFill>
              <a:latin typeface="Calibri"/>
              <a:ea typeface="Calibri"/>
              <a:cs typeface="Calibri"/>
              <a:sym typeface="Calibri"/>
            </a:endParaRPr>
          </a:p>
          <a:p>
            <a:pPr indent="0" lvl="0" marL="0" marR="0" rtl="0" algn="l">
              <a:spcBef>
                <a:spcPts val="0"/>
              </a:spcBef>
              <a:buNone/>
            </a:pPr>
            <a:r>
              <a:t/>
            </a:r>
            <a:endParaRPr sz="690">
              <a:solidFill>
                <a:schemeClr val="dk1"/>
              </a:solidFill>
              <a:latin typeface="Calibri"/>
              <a:ea typeface="Calibri"/>
              <a:cs typeface="Calibri"/>
              <a:sym typeface="Calibri"/>
            </a:endParaRPr>
          </a:p>
          <a:p>
            <a:pPr indent="0" lvl="0" marL="0" marR="0" rtl="0" algn="ctr">
              <a:spcBef>
                <a:spcPts val="0"/>
              </a:spcBef>
              <a:buNone/>
            </a:pPr>
            <a:r>
              <a:t/>
            </a:r>
            <a:endParaRPr sz="690">
              <a:solidFill>
                <a:schemeClr val="dk1"/>
              </a:solidFill>
              <a:latin typeface="Calibri"/>
              <a:ea typeface="Calibri"/>
              <a:cs typeface="Calibri"/>
              <a:sym typeface="Calibri"/>
            </a:endParaRPr>
          </a:p>
          <a:p>
            <a:pPr indent="0" lvl="0" marL="0" marR="0" rtl="0" algn="ctr">
              <a:spcBef>
                <a:spcPts val="0"/>
              </a:spcBef>
              <a:buSzPct val="25000"/>
              <a:buNone/>
            </a:pPr>
            <a:r>
              <a:rPr lang="en-US" sz="692">
                <a:solidFill>
                  <a:schemeClr val="dk1"/>
                </a:solidFill>
                <a:latin typeface="Calibri"/>
                <a:ea typeface="Calibri"/>
                <a:cs typeface="Calibri"/>
                <a:sym typeface="Calibri"/>
              </a:rPr>
              <a:t>                       </a:t>
            </a:r>
          </a:p>
        </p:txBody>
      </p:sp>
      <p:sp>
        <p:nvSpPr>
          <p:cNvPr id="95" name="Shape 95"/>
          <p:cNvSpPr/>
          <p:nvPr/>
        </p:nvSpPr>
        <p:spPr>
          <a:xfrm>
            <a:off x="8479478" y="1597424"/>
            <a:ext cx="210488" cy="210488"/>
          </a:xfrm>
          <a:prstGeom prst="rect">
            <a:avLst/>
          </a:prstGeom>
          <a:noFill/>
          <a:ln cap="flat" cmpd="sng" w="57150">
            <a:solidFill>
              <a:srgbClr val="2E8652"/>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4547">
              <a:solidFill>
                <a:schemeClr val="lt1"/>
              </a:solidFill>
              <a:latin typeface="Calibri"/>
              <a:ea typeface="Calibri"/>
              <a:cs typeface="Calibri"/>
              <a:sym typeface="Calibri"/>
            </a:endParaRPr>
          </a:p>
        </p:txBody>
      </p:sp>
      <p:sp>
        <p:nvSpPr>
          <p:cNvPr id="96" name="Shape 96"/>
          <p:cNvSpPr txBox="1"/>
          <p:nvPr/>
        </p:nvSpPr>
        <p:spPr>
          <a:xfrm>
            <a:off x="8410702" y="1417005"/>
            <a:ext cx="435792" cy="206209"/>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740">
                <a:solidFill>
                  <a:schemeClr val="dk1"/>
                </a:solidFill>
                <a:latin typeface="Calibri"/>
                <a:ea typeface="Calibri"/>
                <a:cs typeface="Calibri"/>
                <a:sym typeface="Calibri"/>
              </a:rPr>
              <a:t>CNA/S</a:t>
            </a:r>
          </a:p>
        </p:txBody>
      </p:sp>
      <p:sp>
        <p:nvSpPr>
          <p:cNvPr id="97" name="Shape 97"/>
          <p:cNvSpPr/>
          <p:nvPr/>
        </p:nvSpPr>
        <p:spPr>
          <a:xfrm>
            <a:off x="8898928" y="1597513"/>
            <a:ext cx="210488" cy="210488"/>
          </a:xfrm>
          <a:prstGeom prst="rect">
            <a:avLst/>
          </a:prstGeom>
          <a:noFill/>
          <a:ln cap="flat" cmpd="sng" w="57150">
            <a:solidFill>
              <a:srgbClr val="2E8652"/>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4547">
              <a:solidFill>
                <a:schemeClr val="lt1"/>
              </a:solidFill>
              <a:latin typeface="Calibri"/>
              <a:ea typeface="Calibri"/>
              <a:cs typeface="Calibri"/>
              <a:sym typeface="Calibri"/>
            </a:endParaRPr>
          </a:p>
        </p:txBody>
      </p:sp>
      <p:sp>
        <p:nvSpPr>
          <p:cNvPr id="98" name="Shape 98"/>
          <p:cNvSpPr txBox="1"/>
          <p:nvPr/>
        </p:nvSpPr>
        <p:spPr>
          <a:xfrm>
            <a:off x="8906411" y="1417005"/>
            <a:ext cx="294289" cy="206209"/>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740">
                <a:solidFill>
                  <a:schemeClr val="dk1"/>
                </a:solidFill>
                <a:latin typeface="Calibri"/>
                <a:ea typeface="Calibri"/>
                <a:cs typeface="Calibri"/>
                <a:sym typeface="Calibri"/>
              </a:rPr>
              <a:t>SC</a:t>
            </a:r>
          </a:p>
        </p:txBody>
      </p:sp>
      <p:sp>
        <p:nvSpPr>
          <p:cNvPr id="99" name="Shape 99"/>
          <p:cNvSpPr/>
          <p:nvPr/>
        </p:nvSpPr>
        <p:spPr>
          <a:xfrm>
            <a:off x="9299074" y="1597424"/>
            <a:ext cx="210488" cy="210488"/>
          </a:xfrm>
          <a:prstGeom prst="rect">
            <a:avLst/>
          </a:prstGeom>
          <a:noFill/>
          <a:ln cap="flat" cmpd="sng" w="57150">
            <a:solidFill>
              <a:srgbClr val="2E8652"/>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4547">
              <a:solidFill>
                <a:schemeClr val="lt1"/>
              </a:solidFill>
              <a:latin typeface="Calibri"/>
              <a:ea typeface="Calibri"/>
              <a:cs typeface="Calibri"/>
              <a:sym typeface="Calibri"/>
            </a:endParaRPr>
          </a:p>
        </p:txBody>
      </p:sp>
      <p:sp>
        <p:nvSpPr>
          <p:cNvPr id="100" name="Shape 100"/>
          <p:cNvSpPr txBox="1"/>
          <p:nvPr/>
        </p:nvSpPr>
        <p:spPr>
          <a:xfrm>
            <a:off x="9271385" y="1417005"/>
            <a:ext cx="397657" cy="206209"/>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740">
                <a:solidFill>
                  <a:schemeClr val="dk1"/>
                </a:solidFill>
                <a:latin typeface="Calibri"/>
                <a:ea typeface="Calibri"/>
                <a:cs typeface="Calibri"/>
                <a:sym typeface="Calibri"/>
              </a:rPr>
              <a:t>PDD</a:t>
            </a:r>
          </a:p>
        </p:txBody>
      </p:sp>
      <p:sp>
        <p:nvSpPr>
          <p:cNvPr id="101" name="Shape 101"/>
          <p:cNvSpPr/>
          <p:nvPr/>
        </p:nvSpPr>
        <p:spPr>
          <a:xfrm>
            <a:off x="9696732" y="1597424"/>
            <a:ext cx="210488" cy="210488"/>
          </a:xfrm>
          <a:prstGeom prst="rect">
            <a:avLst/>
          </a:prstGeom>
          <a:noFill/>
          <a:ln cap="flat" cmpd="sng" w="57150">
            <a:solidFill>
              <a:srgbClr val="2E8652"/>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4547">
              <a:solidFill>
                <a:schemeClr val="lt1"/>
              </a:solidFill>
              <a:latin typeface="Calibri"/>
              <a:ea typeface="Calibri"/>
              <a:cs typeface="Calibri"/>
              <a:sym typeface="Calibri"/>
            </a:endParaRPr>
          </a:p>
        </p:txBody>
      </p:sp>
      <p:sp>
        <p:nvSpPr>
          <p:cNvPr id="102" name="Shape 102"/>
          <p:cNvSpPr txBox="1"/>
          <p:nvPr/>
        </p:nvSpPr>
        <p:spPr>
          <a:xfrm>
            <a:off x="9669042" y="1417005"/>
            <a:ext cx="397663" cy="206209"/>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740">
                <a:solidFill>
                  <a:schemeClr val="dk1"/>
                </a:solidFill>
                <a:latin typeface="Calibri"/>
                <a:ea typeface="Calibri"/>
                <a:cs typeface="Calibri"/>
                <a:sym typeface="Calibri"/>
              </a:rPr>
              <a:t>TDD</a:t>
            </a:r>
          </a:p>
        </p:txBody>
      </p:sp>
      <p:sp>
        <p:nvSpPr>
          <p:cNvPr id="103" name="Shape 103"/>
          <p:cNvSpPr/>
          <p:nvPr/>
        </p:nvSpPr>
        <p:spPr>
          <a:xfrm>
            <a:off x="10094392" y="1597424"/>
            <a:ext cx="210488" cy="210488"/>
          </a:xfrm>
          <a:prstGeom prst="rect">
            <a:avLst/>
          </a:prstGeom>
          <a:noFill/>
          <a:ln cap="flat" cmpd="sng" w="57150">
            <a:solidFill>
              <a:srgbClr val="2E8652"/>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4547">
              <a:solidFill>
                <a:schemeClr val="lt1"/>
              </a:solidFill>
              <a:latin typeface="Calibri"/>
              <a:ea typeface="Calibri"/>
              <a:cs typeface="Calibri"/>
              <a:sym typeface="Calibri"/>
            </a:endParaRPr>
          </a:p>
        </p:txBody>
      </p:sp>
      <p:sp>
        <p:nvSpPr>
          <p:cNvPr id="104" name="Shape 104"/>
          <p:cNvSpPr txBox="1"/>
          <p:nvPr/>
        </p:nvSpPr>
        <p:spPr>
          <a:xfrm>
            <a:off x="10066706" y="1418642"/>
            <a:ext cx="503758" cy="20457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740">
                <a:solidFill>
                  <a:schemeClr val="dk1"/>
                </a:solidFill>
                <a:latin typeface="Calibri"/>
                <a:ea typeface="Calibri"/>
                <a:cs typeface="Calibri"/>
                <a:sym typeface="Calibri"/>
              </a:rPr>
              <a:t>DSDD</a:t>
            </a:r>
          </a:p>
        </p:txBody>
      </p:sp>
      <p:pic>
        <p:nvPicPr>
          <p:cNvPr id="105" name="Shape 105"/>
          <p:cNvPicPr preferRelativeResize="0"/>
          <p:nvPr/>
        </p:nvPicPr>
        <p:blipFill rotWithShape="1">
          <a:blip r:embed="rId5">
            <a:alphaModFix/>
          </a:blip>
          <a:srcRect b="0" l="0" r="0" t="0"/>
          <a:stretch/>
        </p:blipFill>
        <p:spPr>
          <a:xfrm>
            <a:off x="1404599" y="240331"/>
            <a:ext cx="382012" cy="382012"/>
          </a:xfrm>
          <a:prstGeom prst="rect">
            <a:avLst/>
          </a:prstGeom>
          <a:noFill/>
          <a:ln>
            <a:noFill/>
          </a:ln>
        </p:spPr>
      </p:pic>
      <p:sp>
        <p:nvSpPr>
          <p:cNvPr id="106" name="Shape 106"/>
          <p:cNvSpPr txBox="1"/>
          <p:nvPr/>
        </p:nvSpPr>
        <p:spPr>
          <a:xfrm>
            <a:off x="1640682" y="226788"/>
            <a:ext cx="1801972" cy="429604"/>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1" lang="en-US" sz="1096">
                <a:solidFill>
                  <a:srgbClr val="2E8652"/>
                </a:solidFill>
                <a:latin typeface="Garamond"/>
                <a:ea typeface="Garamond"/>
                <a:cs typeface="Garamond"/>
                <a:sym typeface="Garamond"/>
              </a:rPr>
              <a:t>Land Cover, Land Use Change and Ecosystems</a:t>
            </a:r>
          </a:p>
        </p:txBody>
      </p:sp>
      <p:sp>
        <p:nvSpPr>
          <p:cNvPr id="107" name="Shape 107"/>
          <p:cNvSpPr txBox="1"/>
          <p:nvPr/>
        </p:nvSpPr>
        <p:spPr>
          <a:xfrm>
            <a:off x="1053075" y="3508669"/>
            <a:ext cx="3383280" cy="914400"/>
          </a:xfrm>
          <a:prstGeom prst="rect">
            <a:avLst/>
          </a:prstGeom>
          <a:noFill/>
          <a:ln cap="flat" cmpd="sng" w="9525">
            <a:solidFill>
              <a:srgbClr val="2E8652"/>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1154">
                <a:solidFill>
                  <a:srgbClr val="2E8652"/>
                </a:solidFill>
                <a:latin typeface="Calibri"/>
                <a:ea typeface="Calibri"/>
                <a:cs typeface="Calibri"/>
                <a:sym typeface="Calibri"/>
              </a:rPr>
              <a:t>Key stakeholders</a:t>
            </a:r>
          </a:p>
          <a:p>
            <a:pPr indent="0" lvl="0" marL="0" marR="0" rtl="0" algn="l">
              <a:spcBef>
                <a:spcPts val="0"/>
              </a:spcBef>
              <a:buSzPct val="25000"/>
              <a:buNone/>
            </a:pPr>
            <a:r>
              <a:rPr lang="en-US" sz="692">
                <a:solidFill>
                  <a:schemeClr val="dk1"/>
                </a:solidFill>
                <a:latin typeface="Calibri"/>
                <a:ea typeface="Calibri"/>
                <a:cs typeface="Calibri"/>
                <a:sym typeface="Calibri"/>
              </a:rPr>
              <a:t>Decision makers: National &amp; County Governments, Conservation Organizations</a:t>
            </a:r>
          </a:p>
          <a:p>
            <a:pPr indent="0" lvl="0" marL="0" marR="0" rtl="0" algn="l">
              <a:spcBef>
                <a:spcPts val="0"/>
              </a:spcBef>
              <a:buSzPct val="25000"/>
              <a:buNone/>
            </a:pPr>
            <a:r>
              <a:rPr lang="en-US" sz="692">
                <a:solidFill>
                  <a:schemeClr val="dk1"/>
                </a:solidFill>
                <a:latin typeface="Calibri"/>
                <a:ea typeface="Calibri"/>
                <a:cs typeface="Calibri"/>
                <a:sym typeface="Calibri"/>
              </a:rPr>
              <a:t>Users: Northern Rangeland Trust, Laikipia Wildlife Forum, Kenya Wildlife service</a:t>
            </a:r>
          </a:p>
          <a:p>
            <a:pPr indent="0" lvl="0" marL="0" marR="0" rtl="0" algn="l">
              <a:spcBef>
                <a:spcPts val="0"/>
              </a:spcBef>
              <a:buSzPct val="25000"/>
              <a:buNone/>
            </a:pPr>
            <a:r>
              <a:rPr lang="en-US" sz="692">
                <a:solidFill>
                  <a:schemeClr val="dk1"/>
                </a:solidFill>
                <a:latin typeface="Calibri"/>
                <a:ea typeface="Calibri"/>
                <a:cs typeface="Calibri"/>
                <a:sym typeface="Calibri"/>
              </a:rPr>
              <a:t>Beneficiaries: Norther Rangeland Trust, Laikipia Wildlife Forum, Kenya Wildlife service</a:t>
            </a:r>
          </a:p>
          <a:p>
            <a:pPr indent="0" lvl="0" marL="0" marR="0" rtl="0" algn="l">
              <a:spcBef>
                <a:spcPts val="0"/>
              </a:spcBef>
              <a:buSzPct val="25000"/>
              <a:buNone/>
            </a:pPr>
            <a:r>
              <a:rPr lang="en-US" sz="692">
                <a:solidFill>
                  <a:schemeClr val="dk1"/>
                </a:solidFill>
                <a:latin typeface="Calibri"/>
                <a:ea typeface="Calibri"/>
                <a:cs typeface="Calibri"/>
                <a:sym typeface="Calibri"/>
              </a:rPr>
              <a:t>Special audiences: Local communities (Grazing committees)</a:t>
            </a:r>
          </a:p>
          <a:p>
            <a:pPr indent="-227066" lvl="1" marL="404866" marR="0" rtl="0" algn="l">
              <a:spcBef>
                <a:spcPts val="0"/>
              </a:spcBef>
              <a:buNone/>
            </a:pPr>
            <a:r>
              <a:t/>
            </a:r>
            <a:endParaRPr b="0" i="0" sz="692" u="none" cap="none" strike="noStrike">
              <a:solidFill>
                <a:schemeClr val="dk1"/>
              </a:solidFill>
              <a:latin typeface="Calibri"/>
              <a:ea typeface="Calibri"/>
              <a:cs typeface="Calibri"/>
              <a:sym typeface="Calibri"/>
            </a:endParaRPr>
          </a:p>
        </p:txBody>
      </p:sp>
      <p:sp>
        <p:nvSpPr>
          <p:cNvPr id="108" name="Shape 108"/>
          <p:cNvSpPr txBox="1"/>
          <p:nvPr/>
        </p:nvSpPr>
        <p:spPr>
          <a:xfrm>
            <a:off x="1062219" y="5565489"/>
            <a:ext cx="3383280" cy="640079"/>
          </a:xfrm>
          <a:prstGeom prst="rect">
            <a:avLst/>
          </a:prstGeom>
          <a:noFill/>
          <a:ln cap="flat" cmpd="sng" w="9525">
            <a:solidFill>
              <a:srgbClr val="2E8652"/>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1154">
                <a:solidFill>
                  <a:srgbClr val="2E8652"/>
                </a:solidFill>
                <a:latin typeface="Calibri"/>
                <a:ea typeface="Calibri"/>
                <a:cs typeface="Calibri"/>
                <a:sym typeface="Calibri"/>
              </a:rPr>
              <a:t>Contributions from AST</a:t>
            </a:r>
          </a:p>
          <a:p>
            <a:pPr indent="0" lvl="0" marL="0" marR="0" rtl="0" algn="l">
              <a:spcBef>
                <a:spcPts val="0"/>
              </a:spcBef>
              <a:buSzPct val="25000"/>
              <a:buNone/>
            </a:pPr>
            <a:r>
              <a:rPr lang="en-US" sz="692">
                <a:solidFill>
                  <a:schemeClr val="dk1"/>
                </a:solidFill>
                <a:latin typeface="Calibri"/>
                <a:ea typeface="Calibri"/>
                <a:cs typeface="Calibri"/>
                <a:sym typeface="Calibri"/>
              </a:rPr>
              <a:t>No direct link to this service</a:t>
            </a:r>
          </a:p>
          <a:p>
            <a:pPr indent="0" lvl="0" marL="0" marR="0" rtl="0" algn="ctr">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SzPct val="25000"/>
              <a:buNone/>
            </a:pPr>
            <a:r>
              <a:rPr lang="en-US" sz="692">
                <a:solidFill>
                  <a:schemeClr val="dk1"/>
                </a:solidFill>
                <a:latin typeface="Calibri"/>
                <a:ea typeface="Calibri"/>
                <a:cs typeface="Calibri"/>
                <a:sym typeface="Calibri"/>
              </a:rPr>
              <a:t> </a:t>
            </a:r>
          </a:p>
          <a:p>
            <a:pPr indent="0" lvl="0" marL="0" marR="0" rtl="0" algn="ctr">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p:txBody>
      </p:sp>
      <p:pic>
        <p:nvPicPr>
          <p:cNvPr id="109" name="Shape 109"/>
          <p:cNvPicPr preferRelativeResize="0"/>
          <p:nvPr/>
        </p:nvPicPr>
        <p:blipFill rotWithShape="1">
          <a:blip r:embed="rId6">
            <a:alphaModFix/>
          </a:blip>
          <a:srcRect b="0" l="0" r="0" t="0"/>
          <a:stretch/>
        </p:blipFill>
        <p:spPr>
          <a:xfrm>
            <a:off x="10122396" y="72013"/>
            <a:ext cx="705567" cy="778119"/>
          </a:xfrm>
          <a:prstGeom prst="rect">
            <a:avLst/>
          </a:prstGeom>
          <a:noFill/>
          <a:ln>
            <a:noFill/>
          </a:ln>
        </p:spPr>
      </p:pic>
      <p:sp>
        <p:nvSpPr>
          <p:cNvPr id="110" name="Shape 110"/>
          <p:cNvSpPr txBox="1"/>
          <p:nvPr/>
        </p:nvSpPr>
        <p:spPr>
          <a:xfrm>
            <a:off x="1063376" y="946624"/>
            <a:ext cx="3383280" cy="1371599"/>
          </a:xfrm>
          <a:prstGeom prst="rect">
            <a:avLst/>
          </a:prstGeom>
          <a:noFill/>
          <a:ln cap="flat" cmpd="sng" w="9525">
            <a:solidFill>
              <a:srgbClr val="2E8652"/>
            </a:solidFill>
            <a:prstDash val="solid"/>
            <a:round/>
            <a:headEnd len="med" w="med" type="none"/>
            <a:tailEnd len="med" w="med" type="none"/>
          </a:ln>
        </p:spPr>
        <p:txBody>
          <a:bodyPr anchorCtr="0" anchor="t" bIns="45700" lIns="91425" rIns="91425" wrap="square" tIns="45700">
            <a:noAutofit/>
          </a:bodyPr>
          <a:lstStyle/>
          <a:p>
            <a:pPr indent="0" lvl="0" marL="0" marR="0" rtl="0" algn="ctr">
              <a:spcBef>
                <a:spcPts val="0"/>
              </a:spcBef>
              <a:buSzPct val="25000"/>
              <a:buNone/>
            </a:pPr>
            <a:r>
              <a:rPr b="1" lang="en-US" sz="1150">
                <a:solidFill>
                  <a:srgbClr val="2E8652"/>
                </a:solidFill>
                <a:latin typeface="Calibri"/>
                <a:ea typeface="Calibri"/>
                <a:cs typeface="Calibri"/>
                <a:sym typeface="Calibri"/>
              </a:rPr>
              <a:t>Problem specification</a:t>
            </a:r>
          </a:p>
          <a:p>
            <a:pPr indent="0" lvl="0" marL="0" marR="0" rtl="0" algn="l">
              <a:spcBef>
                <a:spcPts val="0"/>
              </a:spcBef>
              <a:buNone/>
            </a:pPr>
            <a:r>
              <a:t/>
            </a:r>
            <a:endParaRPr sz="700">
              <a:solidFill>
                <a:schemeClr val="dk1"/>
              </a:solidFill>
              <a:latin typeface="Calibri"/>
              <a:ea typeface="Calibri"/>
              <a:cs typeface="Calibri"/>
              <a:sym typeface="Calibri"/>
            </a:endParaRPr>
          </a:p>
          <a:p>
            <a:pPr indent="0" lvl="0" marL="0" marR="0" rtl="0" algn="l">
              <a:spcBef>
                <a:spcPts val="0"/>
              </a:spcBef>
              <a:buSzPct val="25000"/>
              <a:buNone/>
            </a:pPr>
            <a:r>
              <a:rPr lang="en-US" sz="700">
                <a:solidFill>
                  <a:schemeClr val="dk1"/>
                </a:solidFill>
                <a:latin typeface="Calibri"/>
                <a:ea typeface="Calibri"/>
                <a:cs typeface="Calibri"/>
                <a:sym typeface="Calibri"/>
              </a:rPr>
              <a:t>Kenya has had several invasions of alien species that have had negative impacts on biodiversity, agriculture and human development. The Northern Kenya Rangelands in the recent decades have experienced increased infestation by various invasive plant species; shrinking forage space available for both livestock and wildlife. Increased invasion will certainly  exert a further strain on the shared natural resources (water and green pasture), thereby instigating un-ending human  wildlife conflicts within such key biodiversity hot-spots. The local nomadic communities are likely to continue competing for limited pasture land a mid-climate change; this has been attributed to a recent conflict human wildlife conflicts experienced within Samburu – Laikipia regions.</a:t>
            </a:r>
            <a:br>
              <a:rPr lang="en-US" sz="700">
                <a:solidFill>
                  <a:schemeClr val="dk1"/>
                </a:solidFill>
                <a:latin typeface="Calibri"/>
                <a:ea typeface="Calibri"/>
                <a:cs typeface="Calibri"/>
                <a:sym typeface="Calibri"/>
              </a:rPr>
            </a:br>
          </a:p>
          <a:p>
            <a:pPr indent="-252466" lvl="1" marL="404866" marR="0" rtl="0" algn="l">
              <a:spcBef>
                <a:spcPts val="0"/>
              </a:spcBef>
              <a:buNone/>
            </a:pPr>
            <a:r>
              <a:t/>
            </a:r>
            <a:endParaRPr b="0" i="0" sz="692" u="none" cap="none" strike="noStrike">
              <a:solidFill>
                <a:schemeClr val="dk1"/>
              </a:solidFill>
              <a:latin typeface="Calibri"/>
              <a:ea typeface="Calibri"/>
              <a:cs typeface="Calibri"/>
              <a:sym typeface="Calibri"/>
            </a:endParaRPr>
          </a:p>
          <a:p>
            <a:pPr indent="-252466" lvl="1" marL="404866" marR="0" rtl="0" algn="l">
              <a:spcBef>
                <a:spcPts val="0"/>
              </a:spcBef>
              <a:buNone/>
            </a:pPr>
            <a:r>
              <a:t/>
            </a:r>
            <a:endParaRPr b="0" i="0" sz="692" u="none" cap="none" strike="noStrike">
              <a:solidFill>
                <a:schemeClr val="dk1"/>
              </a:solidFill>
              <a:latin typeface="Calibri"/>
              <a:ea typeface="Calibri"/>
              <a:cs typeface="Calibri"/>
              <a:sym typeface="Calibri"/>
            </a:endParaRPr>
          </a:p>
          <a:p>
            <a:pPr indent="-252466" lvl="1" marL="404866" marR="0" rtl="0" algn="l">
              <a:spcBef>
                <a:spcPts val="0"/>
              </a:spcBef>
              <a:buNone/>
            </a:pPr>
            <a:r>
              <a:t/>
            </a:r>
            <a:endParaRPr b="0" i="0" sz="692" u="none" cap="none" strike="noStrike">
              <a:solidFill>
                <a:schemeClr val="dk1"/>
              </a:solidFill>
              <a:latin typeface="Calibri"/>
              <a:ea typeface="Calibri"/>
              <a:cs typeface="Calibri"/>
              <a:sym typeface="Calibri"/>
            </a:endParaRPr>
          </a:p>
        </p:txBody>
      </p:sp>
      <p:sp>
        <p:nvSpPr>
          <p:cNvPr id="111" name="Shape 111"/>
          <p:cNvSpPr txBox="1"/>
          <p:nvPr/>
        </p:nvSpPr>
        <p:spPr>
          <a:xfrm>
            <a:off x="1058665" y="2358398"/>
            <a:ext cx="3383280" cy="1097279"/>
          </a:xfrm>
          <a:prstGeom prst="rect">
            <a:avLst/>
          </a:prstGeom>
          <a:noFill/>
          <a:ln cap="flat" cmpd="sng" w="9525">
            <a:solidFill>
              <a:srgbClr val="2E8652"/>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1154">
                <a:solidFill>
                  <a:srgbClr val="2E8652"/>
                </a:solidFill>
                <a:latin typeface="Calibri"/>
                <a:ea typeface="Calibri"/>
                <a:cs typeface="Calibri"/>
                <a:sym typeface="Calibri"/>
              </a:rPr>
              <a:t>Goal</a:t>
            </a:r>
          </a:p>
          <a:p>
            <a:pPr indent="0" lvl="0" marL="0" marR="0" rtl="0" algn="l">
              <a:spcBef>
                <a:spcPts val="0"/>
              </a:spcBef>
              <a:buSzPct val="25000"/>
              <a:buNone/>
            </a:pPr>
            <a:r>
              <a:rPr lang="en-US" sz="700">
                <a:solidFill>
                  <a:schemeClr val="dk1"/>
                </a:solidFill>
                <a:latin typeface="Calibri"/>
                <a:ea typeface="Calibri"/>
                <a:cs typeface="Calibri"/>
                <a:sym typeface="Calibri"/>
              </a:rPr>
              <a:t>This service focuses on mapping and modelling current and future distribution </a:t>
            </a:r>
            <a:r>
              <a:rPr i="1" lang="en-US" sz="700">
                <a:solidFill>
                  <a:schemeClr val="dk1"/>
                </a:solidFill>
                <a:latin typeface="Calibri"/>
                <a:ea typeface="Calibri"/>
                <a:cs typeface="Calibri"/>
                <a:sym typeface="Calibri"/>
              </a:rPr>
              <a:t>of Acacia reficiens</a:t>
            </a:r>
            <a:r>
              <a:rPr lang="en-US" sz="700">
                <a:solidFill>
                  <a:schemeClr val="dk1"/>
                </a:solidFill>
                <a:latin typeface="Calibri"/>
                <a:ea typeface="Calibri"/>
                <a:cs typeface="Calibri"/>
                <a:sym typeface="Calibri"/>
              </a:rPr>
              <a:t> and </a:t>
            </a:r>
            <a:r>
              <a:rPr i="1" lang="en-US" sz="700">
                <a:solidFill>
                  <a:srgbClr val="000000"/>
                </a:solidFill>
                <a:latin typeface="Calibri"/>
                <a:ea typeface="Calibri"/>
                <a:cs typeface="Calibri"/>
                <a:sym typeface="Calibri"/>
              </a:rPr>
              <a:t>Prickly Pear</a:t>
            </a:r>
            <a:r>
              <a:rPr i="1" lang="en-US" sz="700">
                <a:solidFill>
                  <a:schemeClr val="dk1"/>
                </a:solidFill>
                <a:latin typeface="Calibri"/>
                <a:ea typeface="Calibri"/>
                <a:cs typeface="Calibri"/>
                <a:sym typeface="Calibri"/>
              </a:rPr>
              <a:t> </a:t>
            </a:r>
            <a:r>
              <a:rPr lang="en-US" sz="700">
                <a:solidFill>
                  <a:schemeClr val="dk1"/>
                </a:solidFill>
                <a:latin typeface="Calibri"/>
                <a:ea typeface="Calibri"/>
                <a:cs typeface="Calibri"/>
                <a:sym typeface="Calibri"/>
              </a:rPr>
              <a:t>within the larger Samburu - Laikipia region. Identifying areas of invasion – hotspots; is extremely useful in prioritizing and planning of the conservation areas. Such information is central in controlling the spread and mitigating the impact of biological invasions. The data collected and maps developed through this service will help the stakeholders in allocating both financial and human resources in invasive plant species eradication plans</a:t>
            </a:r>
            <a:r>
              <a:rPr i="1" lang="en-US" sz="690">
                <a:solidFill>
                  <a:schemeClr val="dk1"/>
                </a:solidFill>
                <a:latin typeface="Calibri"/>
                <a:ea typeface="Calibri"/>
                <a:cs typeface="Calibri"/>
                <a:sym typeface="Calibri"/>
              </a:rPr>
              <a:t>.</a:t>
            </a:r>
          </a:p>
        </p:txBody>
      </p:sp>
      <p:sp>
        <p:nvSpPr>
          <p:cNvPr id="112" name="Shape 112"/>
          <p:cNvSpPr txBox="1"/>
          <p:nvPr/>
        </p:nvSpPr>
        <p:spPr>
          <a:xfrm>
            <a:off x="1053075" y="4490435"/>
            <a:ext cx="3383280" cy="1005840"/>
          </a:xfrm>
          <a:prstGeom prst="rect">
            <a:avLst/>
          </a:prstGeom>
          <a:noFill/>
          <a:ln cap="flat" cmpd="sng" w="9525">
            <a:solidFill>
              <a:srgbClr val="2E8652"/>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1154">
                <a:solidFill>
                  <a:srgbClr val="2E8652"/>
                </a:solidFill>
                <a:latin typeface="Calibri"/>
                <a:ea typeface="Calibri"/>
                <a:cs typeface="Calibri"/>
                <a:sym typeface="Calibri"/>
              </a:rPr>
              <a:t>Earth Observations / Models / Methods</a:t>
            </a:r>
          </a:p>
          <a:p>
            <a:pPr indent="0" lvl="0" marL="0" marR="0" rtl="0" algn="l">
              <a:spcBef>
                <a:spcPts val="0"/>
              </a:spcBef>
              <a:buSzPct val="25000"/>
              <a:buNone/>
            </a:pPr>
            <a:r>
              <a:rPr lang="en-US" sz="700">
                <a:solidFill>
                  <a:srgbClr val="000000"/>
                </a:solidFill>
                <a:latin typeface="Calibri"/>
                <a:ea typeface="Calibri"/>
                <a:cs typeface="Calibri"/>
                <a:sym typeface="Calibri"/>
              </a:rPr>
              <a:t>This service highlights </a:t>
            </a:r>
            <a:r>
              <a:rPr lang="en-US" sz="700">
                <a:solidFill>
                  <a:schemeClr val="dk1"/>
                </a:solidFill>
                <a:latin typeface="Calibri"/>
                <a:ea typeface="Calibri"/>
                <a:cs typeface="Calibri"/>
                <a:sym typeface="Calibri"/>
              </a:rPr>
              <a:t>the use an android based application “</a:t>
            </a:r>
            <a:r>
              <a:rPr b="1" lang="en-US" sz="700">
                <a:solidFill>
                  <a:schemeClr val="dk1"/>
                </a:solidFill>
                <a:latin typeface="Calibri"/>
                <a:ea typeface="Calibri"/>
                <a:cs typeface="Calibri"/>
                <a:sym typeface="Calibri"/>
              </a:rPr>
              <a:t>Invasive Species App</a:t>
            </a:r>
            <a:r>
              <a:rPr lang="en-US" sz="700">
                <a:solidFill>
                  <a:schemeClr val="dk1"/>
                </a:solidFill>
                <a:latin typeface="Calibri"/>
                <a:ea typeface="Calibri"/>
                <a:cs typeface="Calibri"/>
                <a:sym typeface="Calibri"/>
              </a:rPr>
              <a:t>” </a:t>
            </a:r>
            <a:r>
              <a:rPr lang="en-US" sz="700">
                <a:solidFill>
                  <a:srgbClr val="000000"/>
                </a:solidFill>
                <a:latin typeface="Calibri"/>
                <a:ea typeface="Calibri"/>
                <a:cs typeface="Calibri"/>
                <a:sym typeface="Calibri"/>
              </a:rPr>
              <a:t>in crowdsourcing training and validation data in mapping and modelling invasive species through involvement of the local communities. </a:t>
            </a:r>
            <a:r>
              <a:rPr lang="en-US" sz="700">
                <a:solidFill>
                  <a:schemeClr val="dk1"/>
                </a:solidFill>
                <a:latin typeface="Calibri"/>
                <a:ea typeface="Calibri"/>
                <a:cs typeface="Calibri"/>
                <a:sym typeface="Calibri"/>
              </a:rPr>
              <a:t>We use correlative Species Distribution Models (SDMs - Maxent) to estimate the current potential distributions of </a:t>
            </a:r>
            <a:r>
              <a:rPr i="1" lang="en-US" sz="700">
                <a:solidFill>
                  <a:srgbClr val="000000"/>
                </a:solidFill>
                <a:latin typeface="Calibri"/>
                <a:ea typeface="Calibri"/>
                <a:cs typeface="Calibri"/>
                <a:sym typeface="Calibri"/>
              </a:rPr>
              <a:t>invasive species </a:t>
            </a:r>
            <a:r>
              <a:rPr lang="en-US" sz="700">
                <a:solidFill>
                  <a:srgbClr val="000000"/>
                </a:solidFill>
                <a:latin typeface="Calibri"/>
                <a:ea typeface="Calibri"/>
                <a:cs typeface="Calibri"/>
                <a:sym typeface="Calibri"/>
              </a:rPr>
              <a:t>using occurrence records from native range, with a projection of the models into new regions to assess susceptibility to invasion.</a:t>
            </a:r>
          </a:p>
          <a:p>
            <a:pPr indent="0" lvl="0" marL="0" marR="0" rtl="0" algn="l">
              <a:spcBef>
                <a:spcPts val="0"/>
              </a:spcBef>
              <a:buNone/>
            </a:pPr>
            <a:r>
              <a:t/>
            </a:r>
            <a:endParaRPr sz="692">
              <a:solidFill>
                <a:schemeClr val="dk1"/>
              </a:solidFill>
              <a:latin typeface="Calibri"/>
              <a:ea typeface="Calibri"/>
              <a:cs typeface="Calibri"/>
              <a:sym typeface="Calibri"/>
            </a:endParaRPr>
          </a:p>
          <a:p>
            <a:pPr indent="0" lvl="0" marL="0" marR="0" rtl="0" algn="l">
              <a:spcBef>
                <a:spcPts val="0"/>
              </a:spcBef>
              <a:buNone/>
            </a:pPr>
            <a:r>
              <a:t/>
            </a:r>
            <a:endParaRPr sz="692">
              <a:solidFill>
                <a:schemeClr val="dk1"/>
              </a:solidFill>
              <a:latin typeface="Calibri"/>
              <a:ea typeface="Calibri"/>
              <a:cs typeface="Calibri"/>
              <a:sym typeface="Calibri"/>
            </a:endParaRPr>
          </a:p>
        </p:txBody>
      </p:sp>
      <p:graphicFrame>
        <p:nvGraphicFramePr>
          <p:cNvPr id="113" name="Shape 113"/>
          <p:cNvGraphicFramePr/>
          <p:nvPr/>
        </p:nvGraphicFramePr>
        <p:xfrm>
          <a:off x="7925314" y="2756047"/>
          <a:ext cx="3000000" cy="3000000"/>
        </p:xfrm>
        <a:graphic>
          <a:graphicData uri="http://schemas.openxmlformats.org/drawingml/2006/table">
            <a:tbl>
              <a:tblPr>
                <a:noFill/>
                <a:tableStyleId>{C1BA885D-E4E3-4B0A-91BE-34B2E22A72AD}</a:tableStyleId>
              </a:tblPr>
              <a:tblGrid>
                <a:gridCol w="2398325"/>
                <a:gridCol w="504325"/>
              </a:tblGrid>
              <a:tr h="133475">
                <a:tc>
                  <a:txBody>
                    <a:bodyPr>
                      <a:noAutofit/>
                    </a:bodyPr>
                    <a:lstStyle/>
                    <a:p>
                      <a:pPr indent="0" lvl="0" marL="0" marR="0" rtl="0" algn="ctr">
                        <a:spcBef>
                          <a:spcPts val="0"/>
                        </a:spcBef>
                        <a:buSzPct val="25000"/>
                        <a:buNone/>
                      </a:pPr>
                      <a:r>
                        <a:rPr lang="en-US" sz="700" u="none" cap="none" strike="noStrike"/>
                        <a:t>Indicators</a:t>
                      </a:r>
                    </a:p>
                  </a:txBody>
                  <a:tcPr marT="6350" marB="0" marR="6350" marL="6350" anchor="b"/>
                </a:tc>
                <a:tc>
                  <a:txBody>
                    <a:bodyPr>
                      <a:noAutofit/>
                    </a:bodyPr>
                    <a:lstStyle/>
                    <a:p>
                      <a:pPr indent="0" lvl="0" marL="0" marR="0" rtl="0" algn="ctr">
                        <a:spcBef>
                          <a:spcPts val="0"/>
                        </a:spcBef>
                        <a:buSzPct val="25000"/>
                        <a:buNone/>
                      </a:pPr>
                      <a:r>
                        <a:rPr lang="en-US" sz="700" u="none" cap="none" strike="noStrike"/>
                        <a:t>Numbers</a:t>
                      </a:r>
                    </a:p>
                  </a:txBody>
                  <a:tcPr marT="6350" marB="0" marR="6350" marL="6350" anchor="ctr"/>
                </a:tc>
              </a:tr>
              <a:tr h="368225">
                <a:tc>
                  <a:txBody>
                    <a:bodyPr>
                      <a:noAutofit/>
                    </a:bodyPr>
                    <a:lstStyle/>
                    <a:p>
                      <a:pPr indent="0" lvl="0" marL="0" marR="0" rtl="0" algn="ctr">
                        <a:spcBef>
                          <a:spcPts val="0"/>
                        </a:spcBef>
                        <a:buSzPct val="25000"/>
                        <a:buNone/>
                      </a:pPr>
                      <a:r>
                        <a:rPr lang="en-US" sz="700" u="none" cap="none" strike="noStrike"/>
                        <a:t>Number of people trained in sustainable  landscapes supported by USG assistance</a:t>
                      </a:r>
                    </a:p>
                  </a:txBody>
                  <a:tcPr marT="6350" marB="0" marR="6350" marL="6350" anchor="b"/>
                </a:tc>
                <a:tc>
                  <a:txBody>
                    <a:bodyPr>
                      <a:noAutofit/>
                    </a:bodyPr>
                    <a:lstStyle/>
                    <a:p>
                      <a:pPr indent="0" lvl="0" marL="0" marR="0" rtl="0" algn="ctr">
                        <a:spcBef>
                          <a:spcPts val="0"/>
                        </a:spcBef>
                        <a:buSzPct val="25000"/>
                        <a:buNone/>
                      </a:pPr>
                      <a:r>
                        <a:rPr lang="en-US" sz="700" u="none" cap="none" strike="noStrike"/>
                        <a:t>68</a:t>
                      </a:r>
                    </a:p>
                  </a:txBody>
                  <a:tcPr marT="6350" marB="0" marR="6350" marL="6350" anchor="ctr"/>
                </a:tc>
              </a:tr>
              <a:tr h="475175">
                <a:tc>
                  <a:txBody>
                    <a:bodyPr>
                      <a:noAutofit/>
                    </a:bodyPr>
                    <a:lstStyle/>
                    <a:p>
                      <a:pPr indent="0" lvl="0" marL="0" marR="0" rtl="0" algn="ctr">
                        <a:spcBef>
                          <a:spcPts val="0"/>
                        </a:spcBef>
                        <a:buSzPct val="25000"/>
                        <a:buNone/>
                      </a:pPr>
                      <a:r>
                        <a:rPr lang="en-US" sz="700" u="none" cap="none" strike="noStrike"/>
                        <a:t>Number of institutions with improved capacity to address sustainable landscapes issues as supported by USG assistance</a:t>
                      </a:r>
                    </a:p>
                  </a:txBody>
                  <a:tcPr marT="6350" marB="0" marR="6350" marL="6350" anchor="b"/>
                </a:tc>
                <a:tc>
                  <a:txBody>
                    <a:bodyPr>
                      <a:noAutofit/>
                    </a:bodyPr>
                    <a:lstStyle/>
                    <a:p>
                      <a:pPr indent="0" lvl="0" marL="0" marR="0" rtl="0" algn="ctr">
                        <a:spcBef>
                          <a:spcPts val="0"/>
                        </a:spcBef>
                        <a:buSzPct val="25000"/>
                        <a:buNone/>
                      </a:pPr>
                      <a:r>
                        <a:rPr lang="en-US" sz="700" u="none" cap="none" strike="noStrike"/>
                        <a:t>7</a:t>
                      </a:r>
                    </a:p>
                  </a:txBody>
                  <a:tcPr marT="6350" marB="0" marR="6350" marL="6350" anchor="ctr"/>
                </a:tc>
              </a:tr>
              <a:tr h="368225">
                <a:tc>
                  <a:txBody>
                    <a:bodyPr>
                      <a:noAutofit/>
                    </a:bodyPr>
                    <a:lstStyle/>
                    <a:p>
                      <a:pPr indent="0" lvl="0" marL="0" marR="0" rtl="0" algn="ctr">
                        <a:spcBef>
                          <a:spcPts val="0"/>
                        </a:spcBef>
                        <a:buSzPct val="25000"/>
                        <a:buNone/>
                      </a:pPr>
                      <a:r>
                        <a:rPr lang="en-US" sz="700" u="none" cap="none" strike="noStrike"/>
                        <a:t>Number of SERVIR data layers standardized and made available in data portals.</a:t>
                      </a:r>
                    </a:p>
                  </a:txBody>
                  <a:tcPr marT="6350" marB="0" marR="6350" marL="6350" anchor="b"/>
                </a:tc>
                <a:tc>
                  <a:txBody>
                    <a:bodyPr>
                      <a:noAutofit/>
                    </a:bodyPr>
                    <a:lstStyle/>
                    <a:p>
                      <a:pPr indent="0" lvl="0" marL="0" marR="0" rtl="0" algn="ctr">
                        <a:spcBef>
                          <a:spcPts val="0"/>
                        </a:spcBef>
                        <a:buSzPct val="25000"/>
                        <a:buNone/>
                      </a:pPr>
                      <a:r>
                        <a:rPr lang="en-US" sz="700" u="none" cap="none" strike="noStrike"/>
                        <a:t>3</a:t>
                      </a:r>
                    </a:p>
                  </a:txBody>
                  <a:tcPr marT="6350" marB="0" marR="6350" marL="6350" anchor="ctr"/>
                </a:tc>
              </a:tr>
              <a:tr h="552350">
                <a:tc>
                  <a:txBody>
                    <a:bodyPr>
                      <a:noAutofit/>
                    </a:bodyPr>
                    <a:lstStyle/>
                    <a:p>
                      <a:pPr indent="0" lvl="0" marL="0" marR="0" rtl="0" algn="ctr">
                        <a:spcBef>
                          <a:spcPts val="0"/>
                        </a:spcBef>
                        <a:buSzPct val="25000"/>
                        <a:buNone/>
                      </a:pPr>
                      <a:r>
                        <a:rPr lang="en-US" sz="700" u="none" cap="none" strike="noStrike"/>
                        <a:t>Number of regional stakeholders co-developing climate mitigation and/or adaptation tools, technologies, and methodologies</a:t>
                      </a:r>
                    </a:p>
                  </a:txBody>
                  <a:tcPr marT="6350" marB="0" marR="6350" marL="6350" anchor="b"/>
                </a:tc>
                <a:tc>
                  <a:txBody>
                    <a:bodyPr>
                      <a:noAutofit/>
                    </a:bodyPr>
                    <a:lstStyle/>
                    <a:p>
                      <a:pPr indent="0" lvl="0" marL="0" marR="0" rtl="0" algn="ctr">
                        <a:spcBef>
                          <a:spcPts val="0"/>
                        </a:spcBef>
                        <a:buSzPct val="25000"/>
                        <a:buNone/>
                      </a:pPr>
                      <a:r>
                        <a:rPr lang="en-US" sz="700" u="none" cap="none" strike="noStrike"/>
                        <a:t>2</a:t>
                      </a:r>
                    </a:p>
                  </a:txBody>
                  <a:tcPr marT="6350" marB="0" marR="6350" marL="6350" anchor="ctr"/>
                </a:tc>
              </a:tr>
            </a:tbl>
          </a:graphicData>
        </a:graphic>
      </p:graphicFrame>
      <p:pic>
        <p:nvPicPr>
          <p:cNvPr id="114" name="Shape 114"/>
          <p:cNvPicPr preferRelativeResize="0"/>
          <p:nvPr/>
        </p:nvPicPr>
        <p:blipFill rotWithShape="1">
          <a:blip r:embed="rId7">
            <a:alphaModFix/>
          </a:blip>
          <a:srcRect b="0" l="0" r="0" t="0"/>
          <a:stretch/>
        </p:blipFill>
        <p:spPr>
          <a:xfrm>
            <a:off x="7650471" y="6347692"/>
            <a:ext cx="3352799" cy="393700"/>
          </a:xfrm>
          <a:prstGeom prst="rect">
            <a:avLst/>
          </a:prstGeom>
          <a:noFill/>
          <a:ln>
            <a:noFill/>
          </a:ln>
        </p:spPr>
      </p:pic>
      <p:sp>
        <p:nvSpPr>
          <p:cNvPr id="115" name="Shape 115"/>
          <p:cNvSpPr/>
          <p:nvPr/>
        </p:nvSpPr>
        <p:spPr>
          <a:xfrm flipH="1">
            <a:off x="8941822" y="1639347"/>
            <a:ext cx="123569" cy="116862"/>
          </a:xfrm>
          <a:prstGeom prst="ellipse">
            <a:avLst/>
          </a:prstGeom>
          <a:solidFill>
            <a:schemeClr val="accent1"/>
          </a:solidFill>
          <a:ln cap="flat" cmpd="sng" w="12700">
            <a:solidFill>
              <a:srgbClr val="42719B"/>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900">
              <a:solidFill>
                <a:schemeClr val="lt1"/>
              </a:solidFill>
              <a:latin typeface="Calibri"/>
              <a:ea typeface="Calibri"/>
              <a:cs typeface="Calibri"/>
              <a:sym typeface="Calibri"/>
            </a:endParaRPr>
          </a:p>
        </p:txBody>
      </p:sp>
      <p:sp>
        <p:nvSpPr>
          <p:cNvPr id="116" name="Shape 116"/>
          <p:cNvSpPr/>
          <p:nvPr/>
        </p:nvSpPr>
        <p:spPr>
          <a:xfrm flipH="1">
            <a:off x="8515987" y="1638225"/>
            <a:ext cx="123569" cy="116862"/>
          </a:xfrm>
          <a:prstGeom prst="ellipse">
            <a:avLst/>
          </a:prstGeom>
          <a:solidFill>
            <a:schemeClr val="accent1"/>
          </a:solidFill>
          <a:ln cap="flat" cmpd="sng" w="12700">
            <a:solidFill>
              <a:srgbClr val="42719B"/>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800">
              <a:solidFill>
                <a:schemeClr val="lt1"/>
              </a:solidFill>
              <a:latin typeface="Calibri"/>
              <a:ea typeface="Calibri"/>
              <a:cs typeface="Calibri"/>
              <a:sym typeface="Calibri"/>
            </a:endParaRPr>
          </a:p>
        </p:txBody>
      </p:sp>
      <p:grpSp>
        <p:nvGrpSpPr>
          <p:cNvPr id="117" name="Shape 117"/>
          <p:cNvGrpSpPr/>
          <p:nvPr/>
        </p:nvGrpSpPr>
        <p:grpSpPr>
          <a:xfrm>
            <a:off x="4668903" y="1329401"/>
            <a:ext cx="2914843" cy="1840238"/>
            <a:chOff x="4668903" y="1219673"/>
            <a:chExt cx="2914843" cy="1840238"/>
          </a:xfrm>
        </p:grpSpPr>
        <p:pic>
          <p:nvPicPr>
            <p:cNvPr id="118" name="Shape 118"/>
            <p:cNvPicPr preferRelativeResize="0"/>
            <p:nvPr/>
          </p:nvPicPr>
          <p:blipFill rotWithShape="1">
            <a:blip r:embed="rId8">
              <a:alphaModFix/>
            </a:blip>
            <a:srcRect b="0" l="0" r="0" t="0"/>
            <a:stretch/>
          </p:blipFill>
          <p:spPr>
            <a:xfrm>
              <a:off x="4668903" y="1219673"/>
              <a:ext cx="1088724" cy="1840238"/>
            </a:xfrm>
            <a:prstGeom prst="rect">
              <a:avLst/>
            </a:prstGeom>
            <a:noFill/>
            <a:ln>
              <a:noFill/>
            </a:ln>
          </p:spPr>
        </p:pic>
        <p:grpSp>
          <p:nvGrpSpPr>
            <p:cNvPr id="119" name="Shape 119"/>
            <p:cNvGrpSpPr/>
            <p:nvPr/>
          </p:nvGrpSpPr>
          <p:grpSpPr>
            <a:xfrm>
              <a:off x="5818103" y="1239274"/>
              <a:ext cx="1765644" cy="1747106"/>
              <a:chOff x="5818103" y="1329930"/>
              <a:chExt cx="1699525" cy="1656449"/>
            </a:xfrm>
          </p:grpSpPr>
          <p:pic>
            <p:nvPicPr>
              <p:cNvPr id="120" name="Shape 120"/>
              <p:cNvPicPr preferRelativeResize="0"/>
              <p:nvPr/>
            </p:nvPicPr>
            <p:blipFill rotWithShape="1">
              <a:blip r:embed="rId9">
                <a:alphaModFix/>
              </a:blip>
              <a:srcRect b="0" l="0" r="0" t="0"/>
              <a:stretch/>
            </p:blipFill>
            <p:spPr>
              <a:xfrm>
                <a:off x="5818103" y="1329930"/>
                <a:ext cx="1699525" cy="84279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21" name="Shape 121"/>
              <p:cNvPicPr preferRelativeResize="0"/>
              <p:nvPr/>
            </p:nvPicPr>
            <p:blipFill rotWithShape="1">
              <a:blip r:embed="rId10">
                <a:alphaModFix/>
              </a:blip>
              <a:srcRect b="0" l="0" r="0" t="0"/>
              <a:stretch/>
            </p:blipFill>
            <p:spPr>
              <a:xfrm>
                <a:off x="5837071" y="2183721"/>
                <a:ext cx="1680557" cy="802659"/>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grpSp>
      </p:grpSp>
      <p:sp>
        <p:nvSpPr>
          <p:cNvPr id="122" name="Shape 122"/>
          <p:cNvSpPr/>
          <p:nvPr/>
        </p:nvSpPr>
        <p:spPr>
          <a:xfrm>
            <a:off x="5574041" y="1415407"/>
            <a:ext cx="91439" cy="91439"/>
          </a:xfrm>
          <a:prstGeom prst="rect">
            <a:avLst/>
          </a:prstGeom>
          <a:solidFill>
            <a:schemeClr val="lt1"/>
          </a:solidFill>
          <a:ln cap="flat" cmpd="sng" w="12700">
            <a:solidFill>
              <a:schemeClr val="accent6"/>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b="1" lang="en-US" sz="800">
                <a:solidFill>
                  <a:schemeClr val="dk1"/>
                </a:solidFill>
                <a:latin typeface="Calibri"/>
                <a:ea typeface="Calibri"/>
                <a:cs typeface="Calibri"/>
                <a:sym typeface="Calibri"/>
              </a:rPr>
              <a:t>1</a:t>
            </a:r>
          </a:p>
        </p:txBody>
      </p:sp>
      <p:sp>
        <p:nvSpPr>
          <p:cNvPr id="123" name="Shape 123"/>
          <p:cNvSpPr/>
          <p:nvPr/>
        </p:nvSpPr>
        <p:spPr>
          <a:xfrm>
            <a:off x="7422332" y="1392276"/>
            <a:ext cx="91439" cy="91439"/>
          </a:xfrm>
          <a:prstGeom prst="rect">
            <a:avLst/>
          </a:prstGeom>
          <a:solidFill>
            <a:schemeClr val="lt1"/>
          </a:solidFill>
          <a:ln cap="flat" cmpd="sng" w="12700">
            <a:solidFill>
              <a:schemeClr val="accent6"/>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b="1" lang="en-US" sz="800">
                <a:solidFill>
                  <a:schemeClr val="dk1"/>
                </a:solidFill>
                <a:latin typeface="Calibri"/>
                <a:ea typeface="Calibri"/>
                <a:cs typeface="Calibri"/>
                <a:sym typeface="Calibri"/>
              </a:rPr>
              <a:t>2</a:t>
            </a:r>
          </a:p>
        </p:txBody>
      </p:sp>
      <p:sp>
        <p:nvSpPr>
          <p:cNvPr id="124" name="Shape 124"/>
          <p:cNvSpPr/>
          <p:nvPr/>
        </p:nvSpPr>
        <p:spPr>
          <a:xfrm>
            <a:off x="7418175" y="2302777"/>
            <a:ext cx="91439" cy="91439"/>
          </a:xfrm>
          <a:prstGeom prst="rect">
            <a:avLst/>
          </a:prstGeom>
          <a:solidFill>
            <a:schemeClr val="lt1"/>
          </a:solidFill>
          <a:ln cap="flat" cmpd="sng" w="12700">
            <a:solidFill>
              <a:schemeClr val="accent6"/>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b="1" lang="en-US" sz="800">
                <a:solidFill>
                  <a:schemeClr val="dk1"/>
                </a:solidFill>
                <a:latin typeface="Calibri"/>
                <a:ea typeface="Calibri"/>
                <a:cs typeface="Calibri"/>
                <a:sym typeface="Calibri"/>
              </a:rPr>
              <a:t>3</a:t>
            </a:r>
          </a:p>
        </p:txBody>
      </p:sp>
      <p:sp>
        <p:nvSpPr>
          <p:cNvPr id="125" name="Shape 125"/>
          <p:cNvSpPr txBox="1"/>
          <p:nvPr/>
        </p:nvSpPr>
        <p:spPr>
          <a:xfrm>
            <a:off x="4515433" y="3696239"/>
            <a:ext cx="3200399" cy="2501582"/>
          </a:xfrm>
          <a:prstGeom prst="rect">
            <a:avLst/>
          </a:prstGeom>
          <a:noFill/>
          <a:ln cap="flat" cmpd="sng" w="9525">
            <a:solidFill>
              <a:srgbClr val="2E8652"/>
            </a:solidFill>
            <a:prstDash val="solid"/>
            <a:round/>
            <a:headEnd len="med" w="med" type="none"/>
            <a:tailEnd len="med" w="med" type="none"/>
          </a:ln>
        </p:spPr>
        <p:txBody>
          <a:bodyPr anchorCtr="0" anchor="t" bIns="45700" lIns="91425" rIns="91425" wrap="square" tIns="45700">
            <a:noAutofit/>
          </a:bodyPr>
          <a:lstStyle/>
          <a:p>
            <a:pPr indent="0" lvl="0" marL="0" marR="0" rtl="0" algn="ctr">
              <a:spcBef>
                <a:spcPts val="0"/>
              </a:spcBef>
              <a:buSzPct val="25000"/>
              <a:buNone/>
            </a:pPr>
            <a:r>
              <a:rPr b="1" lang="en-US" sz="1154">
                <a:solidFill>
                  <a:srgbClr val="2E8652"/>
                </a:solidFill>
                <a:latin typeface="Calibri"/>
                <a:ea typeface="Calibri"/>
                <a:cs typeface="Calibri"/>
                <a:sym typeface="Calibri"/>
              </a:rPr>
              <a:t>Theory of Change</a:t>
            </a:r>
          </a:p>
          <a:p>
            <a:pPr indent="0" lvl="0" marL="0" marR="0" rtl="0" algn="l">
              <a:spcBef>
                <a:spcPts val="0"/>
              </a:spcBef>
              <a:buSzPct val="25000"/>
              <a:buNone/>
            </a:pPr>
            <a:r>
              <a:rPr b="1" lang="en-US" sz="800">
                <a:solidFill>
                  <a:srgbClr val="2E8652"/>
                </a:solidFill>
                <a:latin typeface="Calibri"/>
                <a:ea typeface="Calibri"/>
                <a:cs typeface="Calibri"/>
                <a:sym typeface="Calibri"/>
              </a:rPr>
              <a:t>Assumptions:</a:t>
            </a:r>
          </a:p>
          <a:p>
            <a:pPr indent="0" lvl="0" marL="0" marR="0" rtl="0" algn="l">
              <a:spcBef>
                <a:spcPts val="0"/>
              </a:spcBef>
              <a:buSzPct val="25000"/>
              <a:buNone/>
            </a:pPr>
            <a:r>
              <a:rPr lang="en-US" sz="700">
                <a:solidFill>
                  <a:schemeClr val="dk1"/>
                </a:solidFill>
                <a:latin typeface="Calibri"/>
                <a:ea typeface="Calibri"/>
                <a:cs typeface="Calibri"/>
                <a:sym typeface="Calibri"/>
              </a:rPr>
              <a:t>Availability of funds &amp; skilled staff, Cooperation from the partners, Data availability</a:t>
            </a:r>
          </a:p>
          <a:p>
            <a:pPr indent="0" lvl="0" marL="0" marR="0" rtl="0" algn="l">
              <a:spcBef>
                <a:spcPts val="0"/>
              </a:spcBef>
              <a:buSzPct val="25000"/>
              <a:buNone/>
            </a:pPr>
            <a:r>
              <a:rPr b="1" lang="en-US" sz="800">
                <a:solidFill>
                  <a:srgbClr val="2E8652"/>
                </a:solidFill>
                <a:latin typeface="Calibri"/>
                <a:ea typeface="Calibri"/>
                <a:cs typeface="Calibri"/>
                <a:sym typeface="Calibri"/>
              </a:rPr>
              <a:t>Inputs:</a:t>
            </a:r>
          </a:p>
          <a:p>
            <a:pPr indent="0" lvl="0" marL="0" marR="0" rtl="0" algn="l">
              <a:spcBef>
                <a:spcPts val="0"/>
              </a:spcBef>
              <a:buSzPct val="25000"/>
              <a:buNone/>
            </a:pPr>
            <a:r>
              <a:rPr lang="en-US" sz="700">
                <a:solidFill>
                  <a:schemeClr val="dk1"/>
                </a:solidFill>
                <a:latin typeface="Calibri"/>
                <a:ea typeface="Calibri"/>
                <a:cs typeface="Calibri"/>
                <a:sym typeface="Calibri"/>
              </a:rPr>
              <a:t>Stakeholder engagements , Desktop reviews, Field data collection,</a:t>
            </a:r>
          </a:p>
          <a:p>
            <a:pPr indent="0" lvl="0" marL="0" marR="0" rtl="0" algn="l">
              <a:spcBef>
                <a:spcPts val="0"/>
              </a:spcBef>
              <a:buSzPct val="25000"/>
              <a:buNone/>
            </a:pPr>
            <a:r>
              <a:rPr lang="en-US" sz="700">
                <a:solidFill>
                  <a:schemeClr val="dk1"/>
                </a:solidFill>
                <a:latin typeface="Calibri"/>
                <a:ea typeface="Calibri"/>
                <a:cs typeface="Calibri"/>
                <a:sym typeface="Calibri"/>
              </a:rPr>
              <a:t>Acquisition and processing of EO, Bioclimatic and GIS data,</a:t>
            </a:r>
          </a:p>
          <a:p>
            <a:pPr indent="0" lvl="0" marL="0" marR="0" rtl="0" algn="l">
              <a:spcBef>
                <a:spcPts val="0"/>
              </a:spcBef>
              <a:buSzPct val="25000"/>
              <a:buNone/>
            </a:pPr>
            <a:r>
              <a:rPr lang="en-US" sz="700">
                <a:solidFill>
                  <a:schemeClr val="dk1"/>
                </a:solidFill>
                <a:latin typeface="Calibri"/>
                <a:ea typeface="Calibri"/>
                <a:cs typeface="Calibri"/>
                <a:sym typeface="Calibri"/>
              </a:rPr>
              <a:t>Technical exchanges, o-development and Data dissemination</a:t>
            </a:r>
          </a:p>
          <a:p>
            <a:pPr indent="0" lvl="0" marL="0" marR="0" rtl="0" algn="l">
              <a:spcBef>
                <a:spcPts val="0"/>
              </a:spcBef>
              <a:buSzPct val="25000"/>
              <a:buNone/>
            </a:pPr>
            <a:r>
              <a:rPr b="1" lang="en-US" sz="800">
                <a:solidFill>
                  <a:srgbClr val="2E8652"/>
                </a:solidFill>
                <a:latin typeface="Calibri"/>
                <a:ea typeface="Calibri"/>
                <a:cs typeface="Calibri"/>
                <a:sym typeface="Calibri"/>
              </a:rPr>
              <a:t>Outputs:</a:t>
            </a:r>
          </a:p>
          <a:p>
            <a:pPr indent="0" lvl="0" marL="0" marR="0" rtl="0" algn="l">
              <a:spcBef>
                <a:spcPts val="0"/>
              </a:spcBef>
              <a:buSzPct val="25000"/>
              <a:buNone/>
            </a:pPr>
            <a:r>
              <a:rPr lang="en-US" sz="700">
                <a:solidFill>
                  <a:srgbClr val="000000"/>
                </a:solidFill>
                <a:latin typeface="Calibri"/>
                <a:ea typeface="Calibri"/>
                <a:cs typeface="Calibri"/>
                <a:sym typeface="Calibri"/>
              </a:rPr>
              <a:t>Datasets – Invasive plant species occurrence data, and  predictors variability data, Detailed technical reports, methodology &amp; publication, Maps of current and future distribution of </a:t>
            </a:r>
            <a:r>
              <a:rPr i="1" lang="en-US" sz="700">
                <a:solidFill>
                  <a:srgbClr val="000000"/>
                </a:solidFill>
                <a:latin typeface="Calibri"/>
                <a:ea typeface="Calibri"/>
                <a:cs typeface="Calibri"/>
                <a:sym typeface="Calibri"/>
              </a:rPr>
              <a:t>A.reficiens and Opuntia species, </a:t>
            </a:r>
            <a:r>
              <a:rPr lang="en-US" sz="700">
                <a:solidFill>
                  <a:srgbClr val="000000"/>
                </a:solidFill>
                <a:latin typeface="Calibri"/>
                <a:ea typeface="Calibri"/>
                <a:cs typeface="Calibri"/>
                <a:sym typeface="Calibri"/>
              </a:rPr>
              <a:t>Training programs/Materials, Mobile application for data collection, Digital database</a:t>
            </a:r>
            <a:r>
              <a:rPr lang="en-US" sz="1000">
                <a:solidFill>
                  <a:srgbClr val="000000"/>
                </a:solidFill>
                <a:latin typeface="Calibri"/>
                <a:ea typeface="Calibri"/>
                <a:cs typeface="Calibri"/>
                <a:sym typeface="Calibri"/>
              </a:rPr>
              <a:t>.</a:t>
            </a:r>
          </a:p>
          <a:p>
            <a:pPr indent="0" lvl="0" marL="0" marR="0" rtl="0" algn="l">
              <a:spcBef>
                <a:spcPts val="0"/>
              </a:spcBef>
              <a:buSzPct val="25000"/>
              <a:buNone/>
            </a:pPr>
            <a:r>
              <a:rPr b="1" lang="en-US" sz="800">
                <a:solidFill>
                  <a:srgbClr val="2E8652"/>
                </a:solidFill>
                <a:latin typeface="Calibri"/>
                <a:ea typeface="Calibri"/>
                <a:cs typeface="Calibri"/>
                <a:sym typeface="Calibri"/>
              </a:rPr>
              <a:t>Outcomes:</a:t>
            </a:r>
          </a:p>
          <a:p>
            <a:pPr indent="0" lvl="0" marL="0" marR="0" rtl="0" algn="l">
              <a:spcBef>
                <a:spcPts val="0"/>
              </a:spcBef>
              <a:buSzPct val="25000"/>
              <a:buNone/>
            </a:pPr>
            <a:r>
              <a:rPr lang="en-US" sz="700">
                <a:latin typeface="Calibri"/>
                <a:ea typeface="Calibri"/>
                <a:cs typeface="Calibri"/>
                <a:sym typeface="Calibri"/>
              </a:rPr>
              <a:t>Increased provision of user-tailored geospatial data on invasive plant species occurrence, predictors variability and maps of current and future occurrence of invasive species.</a:t>
            </a:r>
          </a:p>
          <a:p>
            <a:pPr indent="0" lvl="0" marL="0" marR="0" rtl="0" algn="l">
              <a:spcBef>
                <a:spcPts val="0"/>
              </a:spcBef>
              <a:buSzPct val="25000"/>
              <a:buNone/>
            </a:pPr>
            <a:r>
              <a:rPr lang="en-US" sz="700">
                <a:solidFill>
                  <a:srgbClr val="000000"/>
                </a:solidFill>
                <a:latin typeface="Calibri"/>
                <a:ea typeface="Calibri"/>
                <a:cs typeface="Calibri"/>
                <a:sym typeface="Calibri"/>
              </a:rPr>
              <a:t>Improved capacity of NRT, LWF and KWS to use data on distribution of invasive species to make decisions on resource allocation and mobilization to manage and eradicate  invasive plant species.</a:t>
            </a:r>
          </a:p>
          <a:p>
            <a:pPr indent="0" lvl="0" marL="0" marR="0" rtl="0" algn="l">
              <a:spcBef>
                <a:spcPts val="0"/>
              </a:spcBef>
              <a:buSzPct val="25000"/>
              <a:buNone/>
            </a:pPr>
            <a:r>
              <a:rPr b="1" lang="en-US" sz="922">
                <a:solidFill>
                  <a:srgbClr val="2E8652"/>
                </a:solidFill>
                <a:latin typeface="Calibri"/>
                <a:ea typeface="Calibri"/>
                <a:cs typeface="Calibri"/>
                <a:sym typeface="Calibri"/>
              </a:rPr>
              <a:t>Impact:</a:t>
            </a:r>
          </a:p>
          <a:p>
            <a:pPr indent="0" lvl="0" marL="0" marR="0" rtl="0" algn="l">
              <a:spcBef>
                <a:spcPts val="0"/>
              </a:spcBef>
              <a:buSzPct val="25000"/>
              <a:buNone/>
            </a:pPr>
            <a:r>
              <a:rPr lang="en-US" sz="700">
                <a:solidFill>
                  <a:schemeClr val="dk1"/>
                </a:solidFill>
                <a:latin typeface="Calibri"/>
                <a:ea typeface="Calibri"/>
                <a:cs typeface="Calibri"/>
                <a:sym typeface="Calibri"/>
              </a:rPr>
              <a:t>R</a:t>
            </a:r>
            <a:r>
              <a:rPr lang="en-US" sz="700">
                <a:solidFill>
                  <a:schemeClr val="dk1"/>
                </a:solidFill>
                <a:latin typeface="Calibri"/>
                <a:ea typeface="Calibri"/>
                <a:cs typeface="Calibri"/>
                <a:sym typeface="Calibri"/>
              </a:rPr>
              <a:t>educed spread of invasive plant species.</a:t>
            </a:r>
          </a:p>
          <a:p>
            <a:pPr indent="0" lvl="0" marL="0" marR="0" rtl="0" algn="l">
              <a:spcBef>
                <a:spcPts val="0"/>
              </a:spcBef>
              <a:buNone/>
            </a:pPr>
            <a:r>
              <a:t/>
            </a:r>
            <a:endParaRPr sz="987">
              <a:solidFill>
                <a:schemeClr val="dk1"/>
              </a:solidFill>
              <a:latin typeface="Calibri"/>
              <a:ea typeface="Calibri"/>
              <a:cs typeface="Calibri"/>
              <a:sym typeface="Calibri"/>
            </a:endParaRPr>
          </a:p>
        </p:txBody>
      </p:sp>
      <p:sp>
        <p:nvSpPr>
          <p:cNvPr id="126" name="Shape 126"/>
          <p:cNvSpPr txBox="1"/>
          <p:nvPr/>
        </p:nvSpPr>
        <p:spPr>
          <a:xfrm>
            <a:off x="7804520" y="2423451"/>
            <a:ext cx="3200399" cy="2286000"/>
          </a:xfrm>
          <a:prstGeom prst="rect">
            <a:avLst/>
          </a:prstGeom>
          <a:noFill/>
          <a:ln cap="flat" cmpd="sng" w="9525">
            <a:solidFill>
              <a:srgbClr val="2E8652"/>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1154">
                <a:solidFill>
                  <a:srgbClr val="2E8652"/>
                </a:solidFill>
                <a:latin typeface="Calibri"/>
                <a:ea typeface="Calibri"/>
                <a:cs typeface="Calibri"/>
                <a:sym typeface="Calibri"/>
              </a:rPr>
              <a:t>Selected Indicators / Metrics</a:t>
            </a:r>
          </a:p>
          <a:p>
            <a:pPr indent="0" lvl="0" marL="0" marR="0" rtl="0" algn="ctr">
              <a:spcBef>
                <a:spcPts val="0"/>
              </a:spcBef>
              <a:buNone/>
            </a:pPr>
            <a:r>
              <a:t/>
            </a:r>
            <a:endParaRPr sz="987">
              <a:solidFill>
                <a:schemeClr val="dk1"/>
              </a:solidFill>
              <a:latin typeface="Calibri"/>
              <a:ea typeface="Calibri"/>
              <a:cs typeface="Calibri"/>
              <a:sym typeface="Calibri"/>
            </a:endParaRPr>
          </a:p>
          <a:p>
            <a:pPr indent="0" lvl="0" marL="0" marR="0" rtl="0" algn="ctr">
              <a:spcBef>
                <a:spcPts val="0"/>
              </a:spcBef>
              <a:buNone/>
            </a:pPr>
            <a:r>
              <a:t/>
            </a:r>
            <a:endParaRPr sz="987">
              <a:solidFill>
                <a:schemeClr val="dk1"/>
              </a:solidFill>
              <a:latin typeface="Calibri"/>
              <a:ea typeface="Calibri"/>
              <a:cs typeface="Calibri"/>
              <a:sym typeface="Calibri"/>
            </a:endParaRPr>
          </a:p>
          <a:p>
            <a:pPr indent="0" lvl="0" marL="0" marR="0" rtl="0" algn="ctr">
              <a:spcBef>
                <a:spcPts val="0"/>
              </a:spcBef>
              <a:buNone/>
            </a:pPr>
            <a:r>
              <a:t/>
            </a:r>
            <a:endParaRPr sz="987">
              <a:solidFill>
                <a:schemeClr val="dk1"/>
              </a:solidFill>
              <a:latin typeface="Calibri"/>
              <a:ea typeface="Calibri"/>
              <a:cs typeface="Calibri"/>
              <a:sym typeface="Calibri"/>
            </a:endParaRPr>
          </a:p>
          <a:p>
            <a:pPr indent="0" lvl="0" marL="0" marR="0" rtl="0" algn="ctr">
              <a:spcBef>
                <a:spcPts val="0"/>
              </a:spcBef>
              <a:buNone/>
            </a:pPr>
            <a:r>
              <a:t/>
            </a:r>
            <a:endParaRPr sz="987">
              <a:solidFill>
                <a:schemeClr val="dk1"/>
              </a:solidFill>
              <a:latin typeface="Calibri"/>
              <a:ea typeface="Calibri"/>
              <a:cs typeface="Calibri"/>
              <a:sym typeface="Calibri"/>
            </a:endParaRPr>
          </a:p>
          <a:p>
            <a:pPr indent="0" lvl="0" marL="0" marR="0" rtl="0" algn="l">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a:p>
            <a:pPr indent="0" lvl="0" marL="0" marR="0" rtl="0" algn="ctr">
              <a:spcBef>
                <a:spcPts val="0"/>
              </a:spcBef>
              <a:buNone/>
            </a:pPr>
            <a:r>
              <a:t/>
            </a:r>
            <a:endParaRPr sz="692">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