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3"/>
  </p:notesMasterIdLst>
  <p:sldIdLst>
    <p:sldId id="256" r:id="rId2"/>
  </p:sldIdLst>
  <p:sldSz cx="34747200" cy="237744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7488">
          <p15:clr>
            <a:srgbClr val="A4A3A4"/>
          </p15:clr>
        </p15:guide>
        <p15:guide id="2" pos="1094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670C2BF-149E-4B1F-AC61-F7A9957BFDFD}">
  <a:tblStyle styleId="{C670C2BF-149E-4B1F-AC61-F7A9957BFDF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67"/>
  </p:normalViewPr>
  <p:slideViewPr>
    <p:cSldViewPr snapToGrid="0">
      <p:cViewPr varScale="1">
        <p:scale>
          <a:sx n="14" d="100"/>
          <a:sy n="14" d="100"/>
        </p:scale>
        <p:origin x="10" y="10"/>
      </p:cViewPr>
      <p:guideLst>
        <p:guide orient="horz" pos="7488"/>
        <p:guide pos="1094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73163" y="1143000"/>
            <a:ext cx="4511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3686"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a:spLocks noGrp="1" noRot="1" noChangeAspect="1"/>
          </p:cNvSpPr>
          <p:nvPr>
            <p:ph type="sldImg" idx="2"/>
          </p:nvPr>
        </p:nvSpPr>
        <p:spPr>
          <a:xfrm>
            <a:off x="1173163" y="1143000"/>
            <a:ext cx="45116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3686" b="0" i="0" u="none" strike="noStrike" cap="none">
              <a:solidFill>
                <a:schemeClr val="dk1"/>
              </a:solidFill>
              <a:latin typeface="Calibri"/>
              <a:ea typeface="Calibri"/>
              <a:cs typeface="Calibri"/>
              <a:sym typeface="Calibri"/>
            </a:endParaRPr>
          </a:p>
        </p:txBody>
      </p:sp>
      <p:sp>
        <p:nvSpPr>
          <p:cNvPr id="87" name="Google Shape;87;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
          <p:cNvSpPr txBox="1">
            <a:spLocks noGrp="1"/>
          </p:cNvSpPr>
          <p:nvPr>
            <p:ph type="ctrTitle"/>
          </p:nvPr>
        </p:nvSpPr>
        <p:spPr>
          <a:xfrm>
            <a:off x="2606040" y="3890859"/>
            <a:ext cx="29535121" cy="8277013"/>
          </a:xfrm>
          <a:prstGeom prst="rect">
            <a:avLst/>
          </a:prstGeom>
          <a:noFill/>
          <a:ln>
            <a:noFill/>
          </a:ln>
        </p:spPr>
        <p:txBody>
          <a:bodyPr spcFirstLastPara="1" wrap="square" lIns="91425" tIns="45700" rIns="91425" bIns="45700" anchor="b" anchorCtr="0"/>
          <a:lstStyle>
            <a:lvl1pPr marR="0" lvl="0" algn="ctr" rtl="0">
              <a:lnSpc>
                <a:spcPct val="90000"/>
              </a:lnSpc>
              <a:spcBef>
                <a:spcPts val="0"/>
              </a:spcBef>
              <a:spcAft>
                <a:spcPts val="0"/>
              </a:spcAft>
              <a:buClr>
                <a:schemeClr val="dk1"/>
              </a:buClr>
              <a:buSzPts val="20800"/>
              <a:buFont typeface="Calibri"/>
              <a:buNone/>
              <a:defRPr sz="20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Google Shape;17;p2"/>
          <p:cNvSpPr txBox="1">
            <a:spLocks noGrp="1"/>
          </p:cNvSpPr>
          <p:nvPr>
            <p:ph type="subTitle" idx="1"/>
          </p:nvPr>
        </p:nvSpPr>
        <p:spPr>
          <a:xfrm>
            <a:off x="4343400" y="12487065"/>
            <a:ext cx="26060400" cy="5739975"/>
          </a:xfrm>
          <a:prstGeom prst="rect">
            <a:avLst/>
          </a:prstGeom>
          <a:noFill/>
          <a:ln>
            <a:noFill/>
          </a:ln>
        </p:spPr>
        <p:txBody>
          <a:bodyPr spcFirstLastPara="1" wrap="square" lIns="91425" tIns="45700" rIns="91425" bIns="45700" anchor="t" anchorCtr="0"/>
          <a:lstStyle>
            <a:lvl1pPr marR="0" lvl="0" algn="ctr" rtl="0">
              <a:lnSpc>
                <a:spcPct val="90000"/>
              </a:lnSpc>
              <a:spcBef>
                <a:spcPts val="3467"/>
              </a:spcBef>
              <a:spcAft>
                <a:spcPts val="0"/>
              </a:spcAft>
              <a:buClr>
                <a:schemeClr val="dk1"/>
              </a:buClr>
              <a:buSzPts val="8320"/>
              <a:buFont typeface="Arial"/>
              <a:buNone/>
              <a:defRPr sz="8320" b="0" i="0" u="none" strike="noStrike" cap="none">
                <a:solidFill>
                  <a:schemeClr val="dk1"/>
                </a:solidFill>
                <a:latin typeface="Calibri"/>
                <a:ea typeface="Calibri"/>
                <a:cs typeface="Calibri"/>
                <a:sym typeface="Calibri"/>
              </a:defRPr>
            </a:lvl1pPr>
            <a:lvl2pPr marR="0" lvl="1" algn="ctr"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2pPr>
            <a:lvl3pPr marR="0" lvl="2" algn="ctr" rtl="0">
              <a:lnSpc>
                <a:spcPct val="90000"/>
              </a:lnSpc>
              <a:spcBef>
                <a:spcPts val="1733"/>
              </a:spcBef>
              <a:spcAft>
                <a:spcPts val="0"/>
              </a:spcAft>
              <a:buClr>
                <a:schemeClr val="dk1"/>
              </a:buClr>
              <a:buSzPts val="6240"/>
              <a:buFont typeface="Arial"/>
              <a:buNone/>
              <a:defRPr sz="6240" b="0" i="0" u="none" strike="noStrike" cap="none">
                <a:solidFill>
                  <a:schemeClr val="dk1"/>
                </a:solidFill>
                <a:latin typeface="Calibri"/>
                <a:ea typeface="Calibri"/>
                <a:cs typeface="Calibri"/>
                <a:sym typeface="Calibri"/>
              </a:defRPr>
            </a:lvl3pPr>
            <a:lvl4pPr marR="0" lvl="3"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4pPr>
            <a:lvl5pPr marR="0" lvl="4"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5pPr>
            <a:lvl6pPr marR="0" lvl="5"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6pPr>
            <a:lvl7pPr marR="0" lvl="6"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7pPr>
            <a:lvl8pPr marR="0" lvl="7"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8pPr>
            <a:lvl9pPr marR="0" lvl="8" algn="ctr" rtl="0">
              <a:lnSpc>
                <a:spcPct val="90000"/>
              </a:lnSpc>
              <a:spcBef>
                <a:spcPts val="1733"/>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9pPr>
          </a:lstStyle>
          <a:p>
            <a:endParaRPr/>
          </a:p>
        </p:txBody>
      </p:sp>
      <p:sp>
        <p:nvSpPr>
          <p:cNvPr id="18" name="Google Shape;18;p2"/>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19" name="Google Shape;19;p2"/>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20" name="Google Shape;20;p2"/>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b="0" i="0" u="none" strike="noStrike" cap="none">
                <a:solidFill>
                  <a:srgbClr val="888888"/>
                </a:solidFill>
                <a:latin typeface="Calibri"/>
                <a:ea typeface="Calibri"/>
                <a:cs typeface="Calibri"/>
                <a:sym typeface="Calibri"/>
              </a:defRPr>
            </a:lvl1pPr>
            <a:lvl2pPr marL="0" marR="0" lvl="1" indent="0" algn="r" rtl="0">
              <a:spcBef>
                <a:spcPts val="0"/>
              </a:spcBef>
              <a:buNone/>
              <a:defRPr sz="4160" b="0" i="0" u="none" strike="noStrike" cap="none">
                <a:solidFill>
                  <a:srgbClr val="888888"/>
                </a:solidFill>
                <a:latin typeface="Calibri"/>
                <a:ea typeface="Calibri"/>
                <a:cs typeface="Calibri"/>
                <a:sym typeface="Calibri"/>
              </a:defRPr>
            </a:lvl2pPr>
            <a:lvl3pPr marL="0" marR="0" lvl="2" indent="0" algn="r" rtl="0">
              <a:spcBef>
                <a:spcPts val="0"/>
              </a:spcBef>
              <a:buNone/>
              <a:defRPr sz="4160" b="0" i="0" u="none" strike="noStrike" cap="none">
                <a:solidFill>
                  <a:srgbClr val="888888"/>
                </a:solidFill>
                <a:latin typeface="Calibri"/>
                <a:ea typeface="Calibri"/>
                <a:cs typeface="Calibri"/>
                <a:sym typeface="Calibri"/>
              </a:defRPr>
            </a:lvl3pPr>
            <a:lvl4pPr marL="0" marR="0" lvl="3" indent="0" algn="r" rtl="0">
              <a:spcBef>
                <a:spcPts val="0"/>
              </a:spcBef>
              <a:buNone/>
              <a:defRPr sz="4160" b="0" i="0" u="none" strike="noStrike" cap="none">
                <a:solidFill>
                  <a:srgbClr val="888888"/>
                </a:solidFill>
                <a:latin typeface="Calibri"/>
                <a:ea typeface="Calibri"/>
                <a:cs typeface="Calibri"/>
                <a:sym typeface="Calibri"/>
              </a:defRPr>
            </a:lvl4pPr>
            <a:lvl5pPr marL="0" marR="0" lvl="4" indent="0" algn="r" rtl="0">
              <a:spcBef>
                <a:spcPts val="0"/>
              </a:spcBef>
              <a:buNone/>
              <a:defRPr sz="4160" b="0" i="0" u="none" strike="noStrike" cap="none">
                <a:solidFill>
                  <a:srgbClr val="888888"/>
                </a:solidFill>
                <a:latin typeface="Calibri"/>
                <a:ea typeface="Calibri"/>
                <a:cs typeface="Calibri"/>
                <a:sym typeface="Calibri"/>
              </a:defRPr>
            </a:lvl5pPr>
            <a:lvl6pPr marL="0" marR="0" lvl="5" indent="0" algn="r" rtl="0">
              <a:spcBef>
                <a:spcPts val="0"/>
              </a:spcBef>
              <a:buNone/>
              <a:defRPr sz="4160" b="0" i="0" u="none" strike="noStrike" cap="none">
                <a:solidFill>
                  <a:srgbClr val="888888"/>
                </a:solidFill>
                <a:latin typeface="Calibri"/>
                <a:ea typeface="Calibri"/>
                <a:cs typeface="Calibri"/>
                <a:sym typeface="Calibri"/>
              </a:defRPr>
            </a:lvl6pPr>
            <a:lvl7pPr marL="0" marR="0" lvl="6" indent="0" algn="r" rtl="0">
              <a:spcBef>
                <a:spcPts val="0"/>
              </a:spcBef>
              <a:buNone/>
              <a:defRPr sz="4160" b="0" i="0" u="none" strike="noStrike" cap="none">
                <a:solidFill>
                  <a:srgbClr val="888888"/>
                </a:solidFill>
                <a:latin typeface="Calibri"/>
                <a:ea typeface="Calibri"/>
                <a:cs typeface="Calibri"/>
                <a:sym typeface="Calibri"/>
              </a:defRPr>
            </a:lvl7pPr>
            <a:lvl8pPr marL="0" marR="0" lvl="7" indent="0" algn="r" rtl="0">
              <a:spcBef>
                <a:spcPts val="0"/>
              </a:spcBef>
              <a:buNone/>
              <a:defRPr sz="4160" b="0" i="0" u="none" strike="noStrike" cap="none">
                <a:solidFill>
                  <a:srgbClr val="888888"/>
                </a:solidFill>
                <a:latin typeface="Calibri"/>
                <a:ea typeface="Calibri"/>
                <a:cs typeface="Calibri"/>
                <a:sym typeface="Calibri"/>
              </a:defRPr>
            </a:lvl8pPr>
            <a:lvl9pPr marL="0" marR="0" lvl="8" indent="0" algn="r" rtl="0">
              <a:spcBef>
                <a:spcPts val="0"/>
              </a:spcBef>
              <a:buNone/>
              <a:defRPr sz="41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11"/>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Google Shape;74;p11"/>
          <p:cNvSpPr txBox="1">
            <a:spLocks noGrp="1"/>
          </p:cNvSpPr>
          <p:nvPr>
            <p:ph type="body" idx="1"/>
          </p:nvPr>
        </p:nvSpPr>
        <p:spPr>
          <a:xfrm rot="5400000">
            <a:off x="9831283" y="-1113576"/>
            <a:ext cx="15084638" cy="29969459"/>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75" name="Google Shape;75;p11"/>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76" name="Google Shape;76;p11"/>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77" name="Google Shape;77;p11"/>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12"/>
          <p:cNvSpPr txBox="1">
            <a:spLocks noGrp="1"/>
          </p:cNvSpPr>
          <p:nvPr>
            <p:ph type="title"/>
          </p:nvPr>
        </p:nvSpPr>
        <p:spPr>
          <a:xfrm rot="5400000">
            <a:off x="18538296" y="7593437"/>
            <a:ext cx="20147706" cy="749236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Google Shape;80;p12"/>
          <p:cNvSpPr txBox="1">
            <a:spLocks noGrp="1"/>
          </p:cNvSpPr>
          <p:nvPr>
            <p:ph type="body" idx="1"/>
          </p:nvPr>
        </p:nvSpPr>
        <p:spPr>
          <a:xfrm rot="5400000">
            <a:off x="3336396" y="318242"/>
            <a:ext cx="20147706" cy="22042756"/>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81" name="Google Shape;81;p12"/>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82" name="Google Shape;82;p12"/>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83" name="Google Shape;83;p12"/>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
          <p:cNvSpPr txBox="1">
            <a:spLocks noGrp="1"/>
          </p:cNvSpPr>
          <p:nvPr>
            <p:ph type="body" idx="1"/>
          </p:nvPr>
        </p:nvSpPr>
        <p:spPr>
          <a:xfrm>
            <a:off x="2388870" y="6328834"/>
            <a:ext cx="29969459" cy="15084638"/>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24" name="Google Shape;24;p3"/>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25" name="Google Shape;25;p3"/>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4"/>
          <p:cNvSpPr txBox="1">
            <a:spLocks noGrp="1"/>
          </p:cNvSpPr>
          <p:nvPr>
            <p:ph type="title"/>
          </p:nvPr>
        </p:nvSpPr>
        <p:spPr>
          <a:xfrm>
            <a:off x="2370774" y="5927097"/>
            <a:ext cx="29969459" cy="9889488"/>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20800"/>
              <a:buFont typeface="Calibri"/>
              <a:buNone/>
              <a:defRPr sz="208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Google Shape;29;p4"/>
          <p:cNvSpPr txBox="1">
            <a:spLocks noGrp="1"/>
          </p:cNvSpPr>
          <p:nvPr>
            <p:ph type="body" idx="1"/>
          </p:nvPr>
        </p:nvSpPr>
        <p:spPr>
          <a:xfrm>
            <a:off x="2370774" y="15910144"/>
            <a:ext cx="29969459" cy="5200648"/>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467"/>
              </a:spcBef>
              <a:spcAft>
                <a:spcPts val="0"/>
              </a:spcAft>
              <a:buClr>
                <a:schemeClr val="dk1"/>
              </a:buClr>
              <a:buSzPts val="8320"/>
              <a:buFont typeface="Arial"/>
              <a:buNone/>
              <a:defRPr sz="832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rgbClr val="888888"/>
              </a:buClr>
              <a:buSzPts val="6933"/>
              <a:buFont typeface="Arial"/>
              <a:buNone/>
              <a:defRPr sz="6933"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1733"/>
              </a:spcBef>
              <a:spcAft>
                <a:spcPts val="0"/>
              </a:spcAft>
              <a:buClr>
                <a:srgbClr val="888888"/>
              </a:buClr>
              <a:buSzPts val="6240"/>
              <a:buFont typeface="Arial"/>
              <a:buNone/>
              <a:defRPr sz="624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1733"/>
              </a:spcBef>
              <a:spcAft>
                <a:spcPts val="0"/>
              </a:spcAft>
              <a:buClr>
                <a:srgbClr val="888888"/>
              </a:buClr>
              <a:buSzPts val="5547"/>
              <a:buFont typeface="Arial"/>
              <a:buNone/>
              <a:defRPr sz="5547" b="0" i="0" u="none" strike="noStrike" cap="none">
                <a:solidFill>
                  <a:srgbClr val="888888"/>
                </a:solidFill>
                <a:latin typeface="Calibri"/>
                <a:ea typeface="Calibri"/>
                <a:cs typeface="Calibri"/>
                <a:sym typeface="Calibri"/>
              </a:defRPr>
            </a:lvl9pPr>
          </a:lstStyle>
          <a:p>
            <a:endParaRPr/>
          </a:p>
        </p:txBody>
      </p:sp>
      <p:sp>
        <p:nvSpPr>
          <p:cNvPr id="30" name="Google Shape;30;p4"/>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31" name="Google Shape;31;p4"/>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32" name="Google Shape;32;p4"/>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Google Shape;35;p5"/>
          <p:cNvSpPr txBox="1">
            <a:spLocks noGrp="1"/>
          </p:cNvSpPr>
          <p:nvPr>
            <p:ph type="body" idx="1"/>
          </p:nvPr>
        </p:nvSpPr>
        <p:spPr>
          <a:xfrm>
            <a:off x="2388870" y="6328834"/>
            <a:ext cx="14767560" cy="15084638"/>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36" name="Google Shape;36;p5"/>
          <p:cNvSpPr txBox="1">
            <a:spLocks noGrp="1"/>
          </p:cNvSpPr>
          <p:nvPr>
            <p:ph type="body" idx="2"/>
          </p:nvPr>
        </p:nvSpPr>
        <p:spPr>
          <a:xfrm>
            <a:off x="17590770" y="6328834"/>
            <a:ext cx="14767560" cy="15084638"/>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37" name="Google Shape;37;p5"/>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38" name="Google Shape;38;p5"/>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39" name="Google Shape;39;p5"/>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6"/>
          <p:cNvSpPr txBox="1">
            <a:spLocks noGrp="1"/>
          </p:cNvSpPr>
          <p:nvPr>
            <p:ph type="title"/>
          </p:nvPr>
        </p:nvSpPr>
        <p:spPr>
          <a:xfrm>
            <a:off x="2393396"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Google Shape;42;p6"/>
          <p:cNvSpPr txBox="1">
            <a:spLocks noGrp="1"/>
          </p:cNvSpPr>
          <p:nvPr>
            <p:ph type="body" idx="1"/>
          </p:nvPr>
        </p:nvSpPr>
        <p:spPr>
          <a:xfrm>
            <a:off x="2393400" y="5828032"/>
            <a:ext cx="14699691" cy="285622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3467"/>
              </a:spcBef>
              <a:spcAft>
                <a:spcPts val="0"/>
              </a:spcAft>
              <a:buClr>
                <a:schemeClr val="dk1"/>
              </a:buClr>
              <a:buSzPts val="8320"/>
              <a:buFont typeface="Arial"/>
              <a:buNone/>
              <a:defRPr sz="83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chemeClr val="dk1"/>
              </a:buClr>
              <a:buSzPts val="6933"/>
              <a:buFont typeface="Arial"/>
              <a:buNone/>
              <a:defRPr sz="6933"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733"/>
              </a:spcBef>
              <a:spcAft>
                <a:spcPts val="0"/>
              </a:spcAft>
              <a:buClr>
                <a:schemeClr val="dk1"/>
              </a:buClr>
              <a:buSzPts val="6240"/>
              <a:buFont typeface="Arial"/>
              <a:buNone/>
              <a:defRPr sz="62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9pPr>
          </a:lstStyle>
          <a:p>
            <a:endParaRPr/>
          </a:p>
        </p:txBody>
      </p:sp>
      <p:sp>
        <p:nvSpPr>
          <p:cNvPr id="43" name="Google Shape;43;p6"/>
          <p:cNvSpPr txBox="1">
            <a:spLocks noGrp="1"/>
          </p:cNvSpPr>
          <p:nvPr>
            <p:ph type="body" idx="2"/>
          </p:nvPr>
        </p:nvSpPr>
        <p:spPr>
          <a:xfrm>
            <a:off x="2393400" y="8684260"/>
            <a:ext cx="14699691" cy="12773239"/>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44" name="Google Shape;44;p6"/>
          <p:cNvSpPr txBox="1">
            <a:spLocks noGrp="1"/>
          </p:cNvSpPr>
          <p:nvPr>
            <p:ph type="body" idx="3"/>
          </p:nvPr>
        </p:nvSpPr>
        <p:spPr>
          <a:xfrm>
            <a:off x="17590772" y="5828032"/>
            <a:ext cx="14772087" cy="2856228"/>
          </a:xfrm>
          <a:prstGeom prst="rect">
            <a:avLst/>
          </a:prstGeom>
          <a:noFill/>
          <a:ln>
            <a:noFill/>
          </a:ln>
        </p:spPr>
        <p:txBody>
          <a:bodyPr spcFirstLastPara="1" wrap="square" lIns="91425" tIns="45700" rIns="91425" bIns="45700" anchor="b" anchorCtr="0"/>
          <a:lstStyle>
            <a:lvl1pPr marL="457200" marR="0" lvl="0" indent="-228600" algn="l" rtl="0">
              <a:lnSpc>
                <a:spcPct val="90000"/>
              </a:lnSpc>
              <a:spcBef>
                <a:spcPts val="3467"/>
              </a:spcBef>
              <a:spcAft>
                <a:spcPts val="0"/>
              </a:spcAft>
              <a:buClr>
                <a:schemeClr val="dk1"/>
              </a:buClr>
              <a:buSzPts val="8320"/>
              <a:buFont typeface="Arial"/>
              <a:buNone/>
              <a:defRPr sz="832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chemeClr val="dk1"/>
              </a:buClr>
              <a:buSzPts val="6933"/>
              <a:buFont typeface="Arial"/>
              <a:buNone/>
              <a:defRPr sz="6933"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733"/>
              </a:spcBef>
              <a:spcAft>
                <a:spcPts val="0"/>
              </a:spcAft>
              <a:buClr>
                <a:schemeClr val="dk1"/>
              </a:buClr>
              <a:buSzPts val="6240"/>
              <a:buFont typeface="Arial"/>
              <a:buNone/>
              <a:defRPr sz="624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733"/>
              </a:spcBef>
              <a:spcAft>
                <a:spcPts val="0"/>
              </a:spcAft>
              <a:buClr>
                <a:schemeClr val="dk1"/>
              </a:buClr>
              <a:buSzPts val="5547"/>
              <a:buFont typeface="Arial"/>
              <a:buNone/>
              <a:defRPr sz="5547" b="1" i="0" u="none" strike="noStrike" cap="none">
                <a:solidFill>
                  <a:schemeClr val="dk1"/>
                </a:solidFill>
                <a:latin typeface="Calibri"/>
                <a:ea typeface="Calibri"/>
                <a:cs typeface="Calibri"/>
                <a:sym typeface="Calibri"/>
              </a:defRPr>
            </a:lvl9pPr>
          </a:lstStyle>
          <a:p>
            <a:endParaRPr/>
          </a:p>
        </p:txBody>
      </p:sp>
      <p:sp>
        <p:nvSpPr>
          <p:cNvPr id="45" name="Google Shape;45;p6"/>
          <p:cNvSpPr txBox="1">
            <a:spLocks noGrp="1"/>
          </p:cNvSpPr>
          <p:nvPr>
            <p:ph type="body" idx="4"/>
          </p:nvPr>
        </p:nvSpPr>
        <p:spPr>
          <a:xfrm>
            <a:off x="17590772" y="8684260"/>
            <a:ext cx="14772087" cy="12773239"/>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46" name="Google Shape;46;p6"/>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47" name="Google Shape;47;p6"/>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48" name="Google Shape;48;p6"/>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7"/>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Google Shape;51;p7"/>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52" name="Google Shape;52;p7"/>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53" name="Google Shape;53;p7"/>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Google Shape;55;p8"/>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56" name="Google Shape;56;p8"/>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57" name="Google Shape;57;p8"/>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9"/>
          <p:cNvSpPr txBox="1">
            <a:spLocks noGrp="1"/>
          </p:cNvSpPr>
          <p:nvPr>
            <p:ph type="title"/>
          </p:nvPr>
        </p:nvSpPr>
        <p:spPr>
          <a:xfrm>
            <a:off x="2393396" y="1584960"/>
            <a:ext cx="11206876" cy="55473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1093"/>
              <a:buFont typeface="Calibri"/>
              <a:buNone/>
              <a:defRPr sz="1109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Google Shape;60;p9"/>
          <p:cNvSpPr txBox="1">
            <a:spLocks noGrp="1"/>
          </p:cNvSpPr>
          <p:nvPr>
            <p:ph type="body" idx="1"/>
          </p:nvPr>
        </p:nvSpPr>
        <p:spPr>
          <a:xfrm>
            <a:off x="14772086" y="3423079"/>
            <a:ext cx="17590769" cy="16895233"/>
          </a:xfrm>
          <a:prstGeom prst="rect">
            <a:avLst/>
          </a:prstGeom>
          <a:noFill/>
          <a:ln>
            <a:noFill/>
          </a:ln>
        </p:spPr>
        <p:txBody>
          <a:bodyPr spcFirstLastPara="1" wrap="square" lIns="91425" tIns="45700" rIns="91425" bIns="45700" anchor="t" anchorCtr="0"/>
          <a:lstStyle>
            <a:lvl1pPr marL="457200" marR="0" lvl="0" indent="-933005" algn="l" rtl="0">
              <a:lnSpc>
                <a:spcPct val="90000"/>
              </a:lnSpc>
              <a:spcBef>
                <a:spcPts val="3467"/>
              </a:spcBef>
              <a:spcAft>
                <a:spcPts val="0"/>
              </a:spcAft>
              <a:buClr>
                <a:schemeClr val="dk1"/>
              </a:buClr>
              <a:buSzPts val="11093"/>
              <a:buFont typeface="Arial"/>
              <a:buChar char="•"/>
              <a:defRPr sz="11093" b="0" i="0" u="none" strike="noStrike" cap="none">
                <a:solidFill>
                  <a:schemeClr val="dk1"/>
                </a:solidFill>
                <a:latin typeface="Calibri"/>
                <a:ea typeface="Calibri"/>
                <a:cs typeface="Calibri"/>
                <a:sym typeface="Calibri"/>
              </a:defRPr>
            </a:lvl1pPr>
            <a:lvl2pPr marL="914400" marR="0" lvl="1" indent="-844994" algn="l" rtl="0">
              <a:lnSpc>
                <a:spcPct val="90000"/>
              </a:lnSpc>
              <a:spcBef>
                <a:spcPts val="1733"/>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2pPr>
            <a:lvl3pPr marL="1371600" marR="0" lvl="2"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3pPr>
            <a:lvl4pPr marL="1828800" marR="0" lvl="3"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4pPr>
            <a:lvl5pPr marL="2286000" marR="0" lvl="4"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5pPr>
            <a:lvl6pPr marL="2743200" marR="0" lvl="5"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6pPr>
            <a:lvl7pPr marL="3200400" marR="0" lvl="6"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7pPr>
            <a:lvl8pPr marL="3657600" marR="0" lvl="7"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8pPr>
            <a:lvl9pPr marL="4114800" marR="0" lvl="8"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9pPr>
          </a:lstStyle>
          <a:p>
            <a:endParaRPr/>
          </a:p>
        </p:txBody>
      </p:sp>
      <p:sp>
        <p:nvSpPr>
          <p:cNvPr id="61" name="Google Shape;61;p9"/>
          <p:cNvSpPr txBox="1">
            <a:spLocks noGrp="1"/>
          </p:cNvSpPr>
          <p:nvPr>
            <p:ph type="body" idx="2"/>
          </p:nvPr>
        </p:nvSpPr>
        <p:spPr>
          <a:xfrm>
            <a:off x="2393396" y="7132320"/>
            <a:ext cx="11206876" cy="1321350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467"/>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chemeClr val="dk1"/>
              </a:buClr>
              <a:buSzPts val="4853"/>
              <a:buFont typeface="Arial"/>
              <a:buNone/>
              <a:defRPr sz="4853"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733"/>
              </a:spcBef>
              <a:spcAft>
                <a:spcPts val="0"/>
              </a:spcAft>
              <a:buClr>
                <a:schemeClr val="dk1"/>
              </a:buClr>
              <a:buSzPts val="4160"/>
              <a:buFont typeface="Arial"/>
              <a:buNone/>
              <a:defRPr sz="41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9pPr>
          </a:lstStyle>
          <a:p>
            <a:endParaRPr/>
          </a:p>
        </p:txBody>
      </p:sp>
      <p:sp>
        <p:nvSpPr>
          <p:cNvPr id="62" name="Google Shape;62;p9"/>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63" name="Google Shape;63;p9"/>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64" name="Google Shape;64;p9"/>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10"/>
          <p:cNvSpPr txBox="1">
            <a:spLocks noGrp="1"/>
          </p:cNvSpPr>
          <p:nvPr>
            <p:ph type="title"/>
          </p:nvPr>
        </p:nvSpPr>
        <p:spPr>
          <a:xfrm>
            <a:off x="2393396" y="1584960"/>
            <a:ext cx="11206876" cy="5547360"/>
          </a:xfrm>
          <a:prstGeom prst="rect">
            <a:avLst/>
          </a:prstGeom>
          <a:noFill/>
          <a:ln>
            <a:noFill/>
          </a:ln>
        </p:spPr>
        <p:txBody>
          <a:bodyPr spcFirstLastPara="1" wrap="square" lIns="91425" tIns="45700" rIns="91425" bIns="45700" anchor="b" anchorCtr="0"/>
          <a:lstStyle>
            <a:lvl1pPr marR="0" lvl="0" algn="l" rtl="0">
              <a:lnSpc>
                <a:spcPct val="90000"/>
              </a:lnSpc>
              <a:spcBef>
                <a:spcPts val="0"/>
              </a:spcBef>
              <a:spcAft>
                <a:spcPts val="0"/>
              </a:spcAft>
              <a:buClr>
                <a:schemeClr val="dk1"/>
              </a:buClr>
              <a:buSzPts val="11093"/>
              <a:buFont typeface="Calibri"/>
              <a:buNone/>
              <a:defRPr sz="1109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Google Shape;67;p10"/>
          <p:cNvSpPr>
            <a:spLocks noGrp="1"/>
          </p:cNvSpPr>
          <p:nvPr>
            <p:ph type="pic" idx="2"/>
          </p:nvPr>
        </p:nvSpPr>
        <p:spPr>
          <a:xfrm>
            <a:off x="14772086" y="3423079"/>
            <a:ext cx="17590769" cy="16895233"/>
          </a:xfrm>
          <a:prstGeom prst="rect">
            <a:avLst/>
          </a:prstGeom>
          <a:noFill/>
          <a:ln>
            <a:noFill/>
          </a:ln>
        </p:spPr>
        <p:txBody>
          <a:bodyPr spcFirstLastPara="1" wrap="square" lIns="91425" tIns="45700" rIns="91425" bIns="45700" anchor="t" anchorCtr="0"/>
          <a:lstStyle>
            <a:lvl1pPr marR="0" lvl="0" algn="l" rtl="0">
              <a:lnSpc>
                <a:spcPct val="90000"/>
              </a:lnSpc>
              <a:spcBef>
                <a:spcPts val="3467"/>
              </a:spcBef>
              <a:spcAft>
                <a:spcPts val="0"/>
              </a:spcAft>
              <a:buClr>
                <a:schemeClr val="dk1"/>
              </a:buClr>
              <a:buSzPts val="11093"/>
              <a:buFont typeface="Arial"/>
              <a:buNone/>
              <a:defRPr sz="11093" b="0" i="0" u="none" strike="noStrike" cap="none">
                <a:solidFill>
                  <a:schemeClr val="dk1"/>
                </a:solidFill>
                <a:latin typeface="Calibri"/>
                <a:ea typeface="Calibri"/>
                <a:cs typeface="Calibri"/>
                <a:sym typeface="Calibri"/>
              </a:defRPr>
            </a:lvl1pPr>
            <a:lvl2pPr marR="0" lvl="1" algn="l" rtl="0">
              <a:lnSpc>
                <a:spcPct val="90000"/>
              </a:lnSpc>
              <a:spcBef>
                <a:spcPts val="1733"/>
              </a:spcBef>
              <a:spcAft>
                <a:spcPts val="0"/>
              </a:spcAft>
              <a:buClr>
                <a:schemeClr val="dk1"/>
              </a:buClr>
              <a:buSzPts val="9707"/>
              <a:buFont typeface="Arial"/>
              <a:buNone/>
              <a:defRPr sz="9707" b="0" i="0" u="none" strike="noStrike" cap="none">
                <a:solidFill>
                  <a:schemeClr val="dk1"/>
                </a:solidFill>
                <a:latin typeface="Calibri"/>
                <a:ea typeface="Calibri"/>
                <a:cs typeface="Calibri"/>
                <a:sym typeface="Calibri"/>
              </a:defRPr>
            </a:lvl2pPr>
            <a:lvl3pPr marR="0" lvl="2" algn="l" rtl="0">
              <a:lnSpc>
                <a:spcPct val="90000"/>
              </a:lnSpc>
              <a:spcBef>
                <a:spcPts val="1733"/>
              </a:spcBef>
              <a:spcAft>
                <a:spcPts val="0"/>
              </a:spcAft>
              <a:buClr>
                <a:schemeClr val="dk1"/>
              </a:buClr>
              <a:buSzPts val="8320"/>
              <a:buFont typeface="Arial"/>
              <a:buNone/>
              <a:defRPr sz="8320" b="0" i="0" u="none" strike="noStrike" cap="none">
                <a:solidFill>
                  <a:schemeClr val="dk1"/>
                </a:solidFill>
                <a:latin typeface="Calibri"/>
                <a:ea typeface="Calibri"/>
                <a:cs typeface="Calibri"/>
                <a:sym typeface="Calibri"/>
              </a:defRPr>
            </a:lvl3pPr>
            <a:lvl4pPr marR="0" lvl="3"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4pPr>
            <a:lvl5pPr marR="0" lvl="4"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5pPr>
            <a:lvl6pPr marR="0" lvl="5"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6pPr>
            <a:lvl7pPr marR="0" lvl="6"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7pPr>
            <a:lvl8pPr marR="0" lvl="7"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8pPr>
            <a:lvl9pPr marR="0" lvl="8" algn="l" rtl="0">
              <a:lnSpc>
                <a:spcPct val="90000"/>
              </a:lnSpc>
              <a:spcBef>
                <a:spcPts val="1733"/>
              </a:spcBef>
              <a:spcAft>
                <a:spcPts val="0"/>
              </a:spcAft>
              <a:buClr>
                <a:schemeClr val="dk1"/>
              </a:buClr>
              <a:buSzPts val="6933"/>
              <a:buFont typeface="Arial"/>
              <a:buNone/>
              <a:defRPr sz="6933" b="0" i="0" u="none" strike="noStrike" cap="none">
                <a:solidFill>
                  <a:schemeClr val="dk1"/>
                </a:solidFill>
                <a:latin typeface="Calibri"/>
                <a:ea typeface="Calibri"/>
                <a:cs typeface="Calibri"/>
                <a:sym typeface="Calibri"/>
              </a:defRPr>
            </a:lvl9pPr>
          </a:lstStyle>
          <a:p>
            <a:endParaRPr/>
          </a:p>
        </p:txBody>
      </p:sp>
      <p:sp>
        <p:nvSpPr>
          <p:cNvPr id="68" name="Google Shape;68;p10"/>
          <p:cNvSpPr txBox="1">
            <a:spLocks noGrp="1"/>
          </p:cNvSpPr>
          <p:nvPr>
            <p:ph type="body" idx="1"/>
          </p:nvPr>
        </p:nvSpPr>
        <p:spPr>
          <a:xfrm>
            <a:off x="2393396" y="7132320"/>
            <a:ext cx="11206876" cy="13213504"/>
          </a:xfrm>
          <a:prstGeom prst="rect">
            <a:avLst/>
          </a:prstGeom>
          <a:noFill/>
          <a:ln>
            <a:noFill/>
          </a:ln>
        </p:spPr>
        <p:txBody>
          <a:bodyPr spcFirstLastPara="1" wrap="square" lIns="91425" tIns="45700" rIns="91425" bIns="45700" anchor="t" anchorCtr="0"/>
          <a:lstStyle>
            <a:lvl1pPr marL="457200" marR="0" lvl="0" indent="-228600" algn="l" rtl="0">
              <a:lnSpc>
                <a:spcPct val="90000"/>
              </a:lnSpc>
              <a:spcBef>
                <a:spcPts val="3467"/>
              </a:spcBef>
              <a:spcAft>
                <a:spcPts val="0"/>
              </a:spcAft>
              <a:buClr>
                <a:schemeClr val="dk1"/>
              </a:buClr>
              <a:buSzPts val="5547"/>
              <a:buFont typeface="Arial"/>
              <a:buNone/>
              <a:defRPr sz="5547"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733"/>
              </a:spcBef>
              <a:spcAft>
                <a:spcPts val="0"/>
              </a:spcAft>
              <a:buClr>
                <a:schemeClr val="dk1"/>
              </a:buClr>
              <a:buSzPts val="4853"/>
              <a:buFont typeface="Arial"/>
              <a:buNone/>
              <a:defRPr sz="4853"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1733"/>
              </a:spcBef>
              <a:spcAft>
                <a:spcPts val="0"/>
              </a:spcAft>
              <a:buClr>
                <a:schemeClr val="dk1"/>
              </a:buClr>
              <a:buSzPts val="4160"/>
              <a:buFont typeface="Arial"/>
              <a:buNone/>
              <a:defRPr sz="416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1733"/>
              </a:spcBef>
              <a:spcAft>
                <a:spcPts val="0"/>
              </a:spcAft>
              <a:buClr>
                <a:schemeClr val="dk1"/>
              </a:buClr>
              <a:buSzPts val="3467"/>
              <a:buFont typeface="Arial"/>
              <a:buNone/>
              <a:defRPr sz="3466" b="0" i="0" u="none" strike="noStrike" cap="none">
                <a:solidFill>
                  <a:schemeClr val="dk1"/>
                </a:solidFill>
                <a:latin typeface="Calibri"/>
                <a:ea typeface="Calibri"/>
                <a:cs typeface="Calibri"/>
                <a:sym typeface="Calibri"/>
              </a:defRPr>
            </a:lvl9pPr>
          </a:lstStyle>
          <a:p>
            <a:endParaRPr/>
          </a:p>
        </p:txBody>
      </p:sp>
      <p:sp>
        <p:nvSpPr>
          <p:cNvPr id="69" name="Google Shape;69;p10"/>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70" name="Google Shape;70;p10"/>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71" name="Google Shape;71;p10"/>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a:solidFill>
                  <a:srgbClr val="888888"/>
                </a:solidFill>
                <a:latin typeface="Calibri"/>
                <a:ea typeface="Calibri"/>
                <a:cs typeface="Calibri"/>
                <a:sym typeface="Calibri"/>
              </a:defRPr>
            </a:lvl1pPr>
            <a:lvl2pPr marL="0" marR="0" lvl="1" indent="0" algn="r" rtl="0">
              <a:spcBef>
                <a:spcPts val="0"/>
              </a:spcBef>
              <a:buNone/>
              <a:defRPr sz="4160">
                <a:solidFill>
                  <a:srgbClr val="888888"/>
                </a:solidFill>
                <a:latin typeface="Calibri"/>
                <a:ea typeface="Calibri"/>
                <a:cs typeface="Calibri"/>
                <a:sym typeface="Calibri"/>
              </a:defRPr>
            </a:lvl2pPr>
            <a:lvl3pPr marL="0" marR="0" lvl="2" indent="0" algn="r" rtl="0">
              <a:spcBef>
                <a:spcPts val="0"/>
              </a:spcBef>
              <a:buNone/>
              <a:defRPr sz="4160">
                <a:solidFill>
                  <a:srgbClr val="888888"/>
                </a:solidFill>
                <a:latin typeface="Calibri"/>
                <a:ea typeface="Calibri"/>
                <a:cs typeface="Calibri"/>
                <a:sym typeface="Calibri"/>
              </a:defRPr>
            </a:lvl3pPr>
            <a:lvl4pPr marL="0" marR="0" lvl="3" indent="0" algn="r" rtl="0">
              <a:spcBef>
                <a:spcPts val="0"/>
              </a:spcBef>
              <a:buNone/>
              <a:defRPr sz="4160">
                <a:solidFill>
                  <a:srgbClr val="888888"/>
                </a:solidFill>
                <a:latin typeface="Calibri"/>
                <a:ea typeface="Calibri"/>
                <a:cs typeface="Calibri"/>
                <a:sym typeface="Calibri"/>
              </a:defRPr>
            </a:lvl4pPr>
            <a:lvl5pPr marL="0" marR="0" lvl="4" indent="0" algn="r" rtl="0">
              <a:spcBef>
                <a:spcPts val="0"/>
              </a:spcBef>
              <a:buNone/>
              <a:defRPr sz="4160">
                <a:solidFill>
                  <a:srgbClr val="888888"/>
                </a:solidFill>
                <a:latin typeface="Calibri"/>
                <a:ea typeface="Calibri"/>
                <a:cs typeface="Calibri"/>
                <a:sym typeface="Calibri"/>
              </a:defRPr>
            </a:lvl5pPr>
            <a:lvl6pPr marL="0" marR="0" lvl="5" indent="0" algn="r" rtl="0">
              <a:spcBef>
                <a:spcPts val="0"/>
              </a:spcBef>
              <a:buNone/>
              <a:defRPr sz="4160">
                <a:solidFill>
                  <a:srgbClr val="888888"/>
                </a:solidFill>
                <a:latin typeface="Calibri"/>
                <a:ea typeface="Calibri"/>
                <a:cs typeface="Calibri"/>
                <a:sym typeface="Calibri"/>
              </a:defRPr>
            </a:lvl6pPr>
            <a:lvl7pPr marL="0" marR="0" lvl="6" indent="0" algn="r" rtl="0">
              <a:spcBef>
                <a:spcPts val="0"/>
              </a:spcBef>
              <a:buNone/>
              <a:defRPr sz="4160">
                <a:solidFill>
                  <a:srgbClr val="888888"/>
                </a:solidFill>
                <a:latin typeface="Calibri"/>
                <a:ea typeface="Calibri"/>
                <a:cs typeface="Calibri"/>
                <a:sym typeface="Calibri"/>
              </a:defRPr>
            </a:lvl7pPr>
            <a:lvl8pPr marL="0" marR="0" lvl="7" indent="0" algn="r" rtl="0">
              <a:spcBef>
                <a:spcPts val="0"/>
              </a:spcBef>
              <a:buNone/>
              <a:defRPr sz="4160">
                <a:solidFill>
                  <a:srgbClr val="888888"/>
                </a:solidFill>
                <a:latin typeface="Calibri"/>
                <a:ea typeface="Calibri"/>
                <a:cs typeface="Calibri"/>
                <a:sym typeface="Calibri"/>
              </a:defRPr>
            </a:lvl8pPr>
            <a:lvl9pPr marL="0" marR="0" lvl="8" indent="0" algn="r" rtl="0">
              <a:spcBef>
                <a:spcPts val="0"/>
              </a:spcBef>
              <a:buNone/>
              <a:defRPr sz="416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2388870" y="1265772"/>
            <a:ext cx="29969459" cy="4595285"/>
          </a:xfrm>
          <a:prstGeom prst="rect">
            <a:avLst/>
          </a:prstGeom>
          <a:noFill/>
          <a:ln>
            <a:noFill/>
          </a:ln>
        </p:spPr>
        <p:txBody>
          <a:bodyPr spcFirstLastPara="1" wrap="square" lIns="91425" tIns="45700" rIns="91425" bIns="45700" anchor="ctr" anchorCtr="0"/>
          <a:lstStyle>
            <a:lvl1pPr marR="0" lvl="0" algn="l" rtl="0">
              <a:lnSpc>
                <a:spcPct val="90000"/>
              </a:lnSpc>
              <a:spcBef>
                <a:spcPts val="0"/>
              </a:spcBef>
              <a:spcAft>
                <a:spcPts val="0"/>
              </a:spcAft>
              <a:buClr>
                <a:schemeClr val="dk1"/>
              </a:buClr>
              <a:buSzPts val="15253"/>
              <a:buFont typeface="Calibri"/>
              <a:buNone/>
              <a:defRPr sz="15253"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2388870" y="6328834"/>
            <a:ext cx="29969459" cy="15084638"/>
          </a:xfrm>
          <a:prstGeom prst="rect">
            <a:avLst/>
          </a:prstGeom>
          <a:noFill/>
          <a:ln>
            <a:noFill/>
          </a:ln>
        </p:spPr>
        <p:txBody>
          <a:bodyPr spcFirstLastPara="1" wrap="square" lIns="91425" tIns="45700" rIns="91425" bIns="45700" anchor="t" anchorCtr="0"/>
          <a:lstStyle>
            <a:lvl1pPr marL="457200" marR="0" lvl="0" indent="-844994" algn="l" rtl="0">
              <a:lnSpc>
                <a:spcPct val="90000"/>
              </a:lnSpc>
              <a:spcBef>
                <a:spcPts val="3467"/>
              </a:spcBef>
              <a:spcAft>
                <a:spcPts val="0"/>
              </a:spcAft>
              <a:buClr>
                <a:schemeClr val="dk1"/>
              </a:buClr>
              <a:buSzPts val="9707"/>
              <a:buFont typeface="Arial"/>
              <a:buChar char="•"/>
              <a:defRPr sz="9707" b="0" i="0" u="none" strike="noStrike" cap="none">
                <a:solidFill>
                  <a:schemeClr val="dk1"/>
                </a:solidFill>
                <a:latin typeface="Calibri"/>
                <a:ea typeface="Calibri"/>
                <a:cs typeface="Calibri"/>
                <a:sym typeface="Calibri"/>
              </a:defRPr>
            </a:lvl1pPr>
            <a:lvl2pPr marL="914400" marR="0" lvl="1" indent="-756920" algn="l" rtl="0">
              <a:lnSpc>
                <a:spcPct val="90000"/>
              </a:lnSpc>
              <a:spcBef>
                <a:spcPts val="1733"/>
              </a:spcBef>
              <a:spcAft>
                <a:spcPts val="0"/>
              </a:spcAft>
              <a:buClr>
                <a:schemeClr val="dk1"/>
              </a:buClr>
              <a:buSzPts val="8320"/>
              <a:buFont typeface="Arial"/>
              <a:buChar char="•"/>
              <a:defRPr sz="8320" b="0" i="0" u="none" strike="noStrike" cap="none">
                <a:solidFill>
                  <a:schemeClr val="dk1"/>
                </a:solidFill>
                <a:latin typeface="Calibri"/>
                <a:ea typeface="Calibri"/>
                <a:cs typeface="Calibri"/>
                <a:sym typeface="Calibri"/>
              </a:defRPr>
            </a:lvl2pPr>
            <a:lvl3pPr marL="1371600" marR="0" lvl="2" indent="-668845" algn="l" rtl="0">
              <a:lnSpc>
                <a:spcPct val="90000"/>
              </a:lnSpc>
              <a:spcBef>
                <a:spcPts val="1733"/>
              </a:spcBef>
              <a:spcAft>
                <a:spcPts val="0"/>
              </a:spcAft>
              <a:buClr>
                <a:schemeClr val="dk1"/>
              </a:buClr>
              <a:buSzPts val="6933"/>
              <a:buFont typeface="Arial"/>
              <a:buChar char="•"/>
              <a:defRPr sz="6933" b="0" i="0" u="none" strike="noStrike" cap="none">
                <a:solidFill>
                  <a:schemeClr val="dk1"/>
                </a:solidFill>
                <a:latin typeface="Calibri"/>
                <a:ea typeface="Calibri"/>
                <a:cs typeface="Calibri"/>
                <a:sym typeface="Calibri"/>
              </a:defRPr>
            </a:lvl3pPr>
            <a:lvl4pPr marL="1828800" marR="0" lvl="3"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4pPr>
            <a:lvl5pPr marL="2286000" marR="0" lvl="4"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5pPr>
            <a:lvl6pPr marL="2743200" marR="0" lvl="5"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6pPr>
            <a:lvl7pPr marL="3200400" marR="0" lvl="6"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7pPr>
            <a:lvl8pPr marL="3657600" marR="0" lvl="7" indent="-624839"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8pPr>
            <a:lvl9pPr marL="4114800" marR="0" lvl="8" indent="-624840" algn="l" rtl="0">
              <a:lnSpc>
                <a:spcPct val="90000"/>
              </a:lnSpc>
              <a:spcBef>
                <a:spcPts val="1733"/>
              </a:spcBef>
              <a:spcAft>
                <a:spcPts val="0"/>
              </a:spcAft>
              <a:buClr>
                <a:schemeClr val="dk1"/>
              </a:buClr>
              <a:buSzPts val="6240"/>
              <a:buFont typeface="Arial"/>
              <a:buChar char="•"/>
              <a:defRPr sz="624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2388870" y="22035352"/>
            <a:ext cx="7818120" cy="1265767"/>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41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11510010" y="22035352"/>
            <a:ext cx="11727180" cy="1265767"/>
          </a:xfrm>
          <a:prstGeom prst="rect">
            <a:avLst/>
          </a:prstGeom>
          <a:noFill/>
          <a:ln>
            <a:noFill/>
          </a:ln>
        </p:spPr>
        <p:txBody>
          <a:bodyPr spcFirstLastPara="1" wrap="square" lIns="91425" tIns="45700" rIns="91425" bIns="45700" anchor="ctr" anchorCtr="0"/>
          <a:lstStyle>
            <a:lvl1pPr marR="0" lvl="0" algn="ctr" rtl="0">
              <a:spcBef>
                <a:spcPts val="0"/>
              </a:spcBef>
              <a:spcAft>
                <a:spcPts val="0"/>
              </a:spcAft>
              <a:buSzPts val="1400"/>
              <a:buNone/>
              <a:defRPr sz="416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553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24540209" y="22035352"/>
            <a:ext cx="7818120" cy="1265767"/>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4160" b="0" i="0" u="none" strike="noStrike" cap="none">
                <a:solidFill>
                  <a:srgbClr val="888888"/>
                </a:solidFill>
                <a:latin typeface="Calibri"/>
                <a:ea typeface="Calibri"/>
                <a:cs typeface="Calibri"/>
                <a:sym typeface="Calibri"/>
              </a:defRPr>
            </a:lvl1pPr>
            <a:lvl2pPr marL="0" marR="0" lvl="1" indent="0" algn="r" rtl="0">
              <a:spcBef>
                <a:spcPts val="0"/>
              </a:spcBef>
              <a:buNone/>
              <a:defRPr sz="4160" b="0" i="0" u="none" strike="noStrike" cap="none">
                <a:solidFill>
                  <a:srgbClr val="888888"/>
                </a:solidFill>
                <a:latin typeface="Calibri"/>
                <a:ea typeface="Calibri"/>
                <a:cs typeface="Calibri"/>
                <a:sym typeface="Calibri"/>
              </a:defRPr>
            </a:lvl2pPr>
            <a:lvl3pPr marL="0" marR="0" lvl="2" indent="0" algn="r" rtl="0">
              <a:spcBef>
                <a:spcPts val="0"/>
              </a:spcBef>
              <a:buNone/>
              <a:defRPr sz="4160" b="0" i="0" u="none" strike="noStrike" cap="none">
                <a:solidFill>
                  <a:srgbClr val="888888"/>
                </a:solidFill>
                <a:latin typeface="Calibri"/>
                <a:ea typeface="Calibri"/>
                <a:cs typeface="Calibri"/>
                <a:sym typeface="Calibri"/>
              </a:defRPr>
            </a:lvl3pPr>
            <a:lvl4pPr marL="0" marR="0" lvl="3" indent="0" algn="r" rtl="0">
              <a:spcBef>
                <a:spcPts val="0"/>
              </a:spcBef>
              <a:buNone/>
              <a:defRPr sz="4160" b="0" i="0" u="none" strike="noStrike" cap="none">
                <a:solidFill>
                  <a:srgbClr val="888888"/>
                </a:solidFill>
                <a:latin typeface="Calibri"/>
                <a:ea typeface="Calibri"/>
                <a:cs typeface="Calibri"/>
                <a:sym typeface="Calibri"/>
              </a:defRPr>
            </a:lvl4pPr>
            <a:lvl5pPr marL="0" marR="0" lvl="4" indent="0" algn="r" rtl="0">
              <a:spcBef>
                <a:spcPts val="0"/>
              </a:spcBef>
              <a:buNone/>
              <a:defRPr sz="4160" b="0" i="0" u="none" strike="noStrike" cap="none">
                <a:solidFill>
                  <a:srgbClr val="888888"/>
                </a:solidFill>
                <a:latin typeface="Calibri"/>
                <a:ea typeface="Calibri"/>
                <a:cs typeface="Calibri"/>
                <a:sym typeface="Calibri"/>
              </a:defRPr>
            </a:lvl5pPr>
            <a:lvl6pPr marL="0" marR="0" lvl="5" indent="0" algn="r" rtl="0">
              <a:spcBef>
                <a:spcPts val="0"/>
              </a:spcBef>
              <a:buNone/>
              <a:defRPr sz="4160" b="0" i="0" u="none" strike="noStrike" cap="none">
                <a:solidFill>
                  <a:srgbClr val="888888"/>
                </a:solidFill>
                <a:latin typeface="Calibri"/>
                <a:ea typeface="Calibri"/>
                <a:cs typeface="Calibri"/>
                <a:sym typeface="Calibri"/>
              </a:defRPr>
            </a:lvl6pPr>
            <a:lvl7pPr marL="0" marR="0" lvl="6" indent="0" algn="r" rtl="0">
              <a:spcBef>
                <a:spcPts val="0"/>
              </a:spcBef>
              <a:buNone/>
              <a:defRPr sz="4160" b="0" i="0" u="none" strike="noStrike" cap="none">
                <a:solidFill>
                  <a:srgbClr val="888888"/>
                </a:solidFill>
                <a:latin typeface="Calibri"/>
                <a:ea typeface="Calibri"/>
                <a:cs typeface="Calibri"/>
                <a:sym typeface="Calibri"/>
              </a:defRPr>
            </a:lvl7pPr>
            <a:lvl8pPr marL="0" marR="0" lvl="7" indent="0" algn="r" rtl="0">
              <a:spcBef>
                <a:spcPts val="0"/>
              </a:spcBef>
              <a:buNone/>
              <a:defRPr sz="4160" b="0" i="0" u="none" strike="noStrike" cap="none">
                <a:solidFill>
                  <a:srgbClr val="888888"/>
                </a:solidFill>
                <a:latin typeface="Calibri"/>
                <a:ea typeface="Calibri"/>
                <a:cs typeface="Calibri"/>
                <a:sym typeface="Calibri"/>
              </a:defRPr>
            </a:lvl8pPr>
            <a:lvl9pPr marL="0" marR="0" lvl="8" indent="0" algn="r" rtl="0">
              <a:spcBef>
                <a:spcPts val="0"/>
              </a:spcBef>
              <a:buNone/>
              <a:defRPr sz="416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jp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pic>
        <p:nvPicPr>
          <p:cNvPr id="90" name="Google Shape;90;p13"/>
          <p:cNvPicPr preferRelativeResize="0"/>
          <p:nvPr/>
        </p:nvPicPr>
        <p:blipFill rotWithShape="1">
          <a:blip r:embed="rId3">
            <a:alphaModFix/>
          </a:blip>
          <a:srcRect/>
          <a:stretch/>
        </p:blipFill>
        <p:spPr>
          <a:xfrm>
            <a:off x="79045850" y="28068231"/>
            <a:ext cx="12674312" cy="10293857"/>
          </a:xfrm>
          <a:prstGeom prst="rect">
            <a:avLst/>
          </a:prstGeom>
          <a:noFill/>
          <a:ln>
            <a:noFill/>
          </a:ln>
        </p:spPr>
      </p:pic>
      <p:sp>
        <p:nvSpPr>
          <p:cNvPr id="91" name="Google Shape;91;p13"/>
          <p:cNvSpPr txBox="1"/>
          <p:nvPr/>
        </p:nvSpPr>
        <p:spPr>
          <a:xfrm>
            <a:off x="8038012" y="597385"/>
            <a:ext cx="18731488" cy="1015663"/>
          </a:xfrm>
          <a:prstGeom prst="rect">
            <a:avLst/>
          </a:prstGeom>
          <a:noFill/>
          <a:ln w="9525" cap="flat" cmpd="sng">
            <a:solidFill>
              <a:srgbClr val="9FD9D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6000" b="1" i="0" u="none" strike="noStrike" cap="none" dirty="0">
                <a:solidFill>
                  <a:srgbClr val="9FD9DE"/>
                </a:solidFill>
                <a:latin typeface="Arial"/>
                <a:ea typeface="Arial"/>
                <a:cs typeface="Arial"/>
                <a:sym typeface="Arial"/>
              </a:rPr>
              <a:t>Regional Stream Flow Monitoring an</a:t>
            </a:r>
            <a:r>
              <a:rPr lang="en-US" sz="6000" b="1" dirty="0">
                <a:solidFill>
                  <a:srgbClr val="9FD9DE"/>
                </a:solidFill>
              </a:rPr>
              <a:t>d </a:t>
            </a:r>
            <a:r>
              <a:rPr lang="en-US" sz="6000" b="1" i="0" u="none" strike="noStrike" cap="none" dirty="0">
                <a:solidFill>
                  <a:srgbClr val="9FD9DE"/>
                </a:solidFill>
                <a:latin typeface="Arial"/>
                <a:ea typeface="Arial"/>
                <a:cs typeface="Arial"/>
                <a:sym typeface="Arial"/>
              </a:rPr>
              <a:t>Forecasting</a:t>
            </a:r>
            <a:endParaRPr sz="3600" b="1" i="0" u="none" strike="noStrike" cap="none" dirty="0">
              <a:solidFill>
                <a:srgbClr val="9FD9DE"/>
              </a:solidFill>
              <a:latin typeface="Arial"/>
              <a:ea typeface="Arial"/>
              <a:cs typeface="Arial"/>
              <a:sym typeface="Arial"/>
            </a:endParaRPr>
          </a:p>
        </p:txBody>
      </p:sp>
      <p:sp>
        <p:nvSpPr>
          <p:cNvPr id="92" name="Google Shape;92;p13"/>
          <p:cNvSpPr txBox="1"/>
          <p:nvPr/>
        </p:nvSpPr>
        <p:spPr>
          <a:xfrm>
            <a:off x="517875" y="4055099"/>
            <a:ext cx="10945500" cy="4032000"/>
          </a:xfrm>
          <a:prstGeom prst="rect">
            <a:avLst/>
          </a:prstGeom>
          <a:noFill/>
          <a:ln w="9525" cap="flat" cmpd="sng">
            <a:solidFill>
              <a:srgbClr val="9FD9D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i="0" u="none" strike="noStrike" cap="none" dirty="0">
                <a:solidFill>
                  <a:srgbClr val="9FD9DE"/>
                </a:solidFill>
                <a:latin typeface="Arial"/>
                <a:ea typeface="Arial"/>
                <a:cs typeface="Arial"/>
                <a:sym typeface="Arial"/>
              </a:rPr>
              <a:t>Problem specification</a:t>
            </a:r>
            <a:endParaRPr dirty="0"/>
          </a:p>
          <a:p>
            <a:pPr marL="0" marR="0" lvl="0" indent="0" algn="l" rtl="0">
              <a:spcBef>
                <a:spcPts val="0"/>
              </a:spcBef>
              <a:spcAft>
                <a:spcPts val="0"/>
              </a:spcAft>
              <a:buNone/>
            </a:pPr>
            <a:r>
              <a:rPr lang="en-US" sz="2000" b="0" i="0" u="none" strike="noStrike" cap="none" dirty="0">
                <a:solidFill>
                  <a:schemeClr val="dk1"/>
                </a:solidFill>
                <a:latin typeface="Arial"/>
                <a:ea typeface="Arial"/>
                <a:cs typeface="Arial"/>
                <a:sym typeface="Arial"/>
              </a:rPr>
              <a:t>Eastern and Southern Africa regions face issues related to too much and too little water. </a:t>
            </a:r>
            <a:endParaRPr sz="2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000" b="0" i="0" u="none" strike="noStrike" cap="none" dirty="0">
                <a:solidFill>
                  <a:schemeClr val="dk1"/>
                </a:solidFill>
                <a:latin typeface="Arial"/>
                <a:ea typeface="Arial"/>
                <a:cs typeface="Arial"/>
                <a:sym typeface="Arial"/>
              </a:rPr>
              <a:t>As much as these issues are associated with natural phenomena like rainfall variability </a:t>
            </a:r>
            <a:endParaRPr sz="2000" b="0" i="0" u="none" strike="noStrike" cap="none" dirty="0">
              <a:solidFill>
                <a:schemeClr val="dk1"/>
              </a:solidFill>
              <a:latin typeface="Arial"/>
              <a:ea typeface="Arial"/>
              <a:cs typeface="Arial"/>
              <a:sym typeface="Arial"/>
            </a:endParaRPr>
          </a:p>
          <a:p>
            <a:pPr marL="0" marR="0" lvl="0" indent="0" algn="l" rtl="0">
              <a:spcBef>
                <a:spcPts val="0"/>
              </a:spcBef>
              <a:spcAft>
                <a:spcPts val="0"/>
              </a:spcAft>
              <a:buNone/>
            </a:pPr>
            <a:r>
              <a:rPr lang="en-US" sz="2000" b="0" i="0" u="none" strike="noStrike" cap="none" dirty="0">
                <a:solidFill>
                  <a:schemeClr val="dk1"/>
                </a:solidFill>
                <a:latin typeface="Arial"/>
                <a:ea typeface="Arial"/>
                <a:cs typeface="Arial"/>
                <a:sym typeface="Arial"/>
              </a:rPr>
              <a:t>and rising temperatures, these are also made worse by institutional policies currently in place in the water sectors. Furthermore, the paucity is attributed to the existence of weak water resources monitoring networks which is linked to inadequate human skills and capacity in the collection, assessment and dissemination of data on water resources for evidence-based water resources planning, development and management. Tanzania has nine river basins and the problem of water un-availability is affecting most of these river basins. On a broader perspective, the problem of water un-availability in Tanzania is being contributed by both climatic and non-climatic factors.</a:t>
            </a:r>
            <a:endParaRPr sz="2000" b="0" i="0" u="none" strike="noStrike" cap="none" dirty="0">
              <a:solidFill>
                <a:schemeClr val="dk1"/>
              </a:solidFill>
              <a:latin typeface="Arial"/>
              <a:ea typeface="Arial"/>
              <a:cs typeface="Arial"/>
              <a:sym typeface="Arial"/>
            </a:endParaRPr>
          </a:p>
          <a:p>
            <a:pPr marL="1403350" marR="0" lvl="1" indent="-850900"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1403350" marR="0" lvl="1" indent="-850900"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1403350" marR="0" lvl="1" indent="-850900"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1403350" marR="0" lvl="1" indent="-850900" algn="l" rtl="0">
              <a:spcBef>
                <a:spcPts val="0"/>
              </a:spcBef>
              <a:spcAft>
                <a:spcPts val="0"/>
              </a:spcAft>
              <a:buNone/>
            </a:pPr>
            <a:endParaRPr sz="2400" b="0" i="0" u="none" strike="noStrike" cap="none" dirty="0">
              <a:solidFill>
                <a:schemeClr val="dk1"/>
              </a:solidFill>
              <a:latin typeface="Arial"/>
              <a:ea typeface="Arial"/>
              <a:cs typeface="Arial"/>
              <a:sym typeface="Arial"/>
            </a:endParaRPr>
          </a:p>
        </p:txBody>
      </p:sp>
      <p:sp>
        <p:nvSpPr>
          <p:cNvPr id="93" name="Google Shape;93;p13"/>
          <p:cNvSpPr txBox="1"/>
          <p:nvPr/>
        </p:nvSpPr>
        <p:spPr>
          <a:xfrm>
            <a:off x="517750" y="8215824"/>
            <a:ext cx="10945500" cy="2993100"/>
          </a:xfrm>
          <a:prstGeom prst="rect">
            <a:avLst/>
          </a:prstGeom>
          <a:noFill/>
          <a:ln w="9525" cap="flat" cmpd="sng">
            <a:solidFill>
              <a:srgbClr val="9FD9D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i="0" u="none" strike="noStrike" cap="none" dirty="0">
                <a:solidFill>
                  <a:srgbClr val="9FD9DE"/>
                </a:solidFill>
                <a:latin typeface="Arial"/>
                <a:ea typeface="Arial"/>
                <a:cs typeface="Arial"/>
                <a:sym typeface="Arial"/>
              </a:rPr>
              <a:t>Goal</a:t>
            </a:r>
            <a:endParaRPr dirty="0"/>
          </a:p>
          <a:p>
            <a:pPr marL="0" marR="0" lvl="1" indent="0" algn="l" rtl="0">
              <a:spcBef>
                <a:spcPts val="0"/>
              </a:spcBef>
              <a:spcAft>
                <a:spcPts val="0"/>
              </a:spcAft>
              <a:buNone/>
            </a:pPr>
            <a:r>
              <a:rPr lang="en-US" sz="2000" b="0" i="0" u="none" strike="noStrike" cap="none" dirty="0">
                <a:solidFill>
                  <a:schemeClr val="dk1"/>
                </a:solidFill>
                <a:latin typeface="Arial"/>
                <a:ea typeface="Arial"/>
                <a:cs typeface="Arial"/>
                <a:sym typeface="Arial"/>
              </a:rPr>
              <a:t>Key stakeholders such as Tanzania Ministry of Water and Irrigation,  Rufiji Basin Water Office and </a:t>
            </a:r>
            <a:r>
              <a:rPr lang="en-US" sz="2000" dirty="0">
                <a:solidFill>
                  <a:schemeClr val="dk1"/>
                </a:solidFill>
              </a:rPr>
              <a:t>Tanzania </a:t>
            </a:r>
            <a:r>
              <a:rPr lang="en-US" sz="2000" b="0" i="0" u="none" strike="noStrike" cap="none" dirty="0">
                <a:solidFill>
                  <a:schemeClr val="dk1"/>
                </a:solidFill>
                <a:latin typeface="Arial"/>
                <a:ea typeface="Arial"/>
                <a:cs typeface="Arial"/>
                <a:sym typeface="Arial"/>
              </a:rPr>
              <a:t>Meteorological </a:t>
            </a:r>
            <a:r>
              <a:rPr lang="en-US" sz="2000" dirty="0">
                <a:solidFill>
                  <a:schemeClr val="dk1"/>
                </a:solidFill>
              </a:rPr>
              <a:t>Agency (TMA)</a:t>
            </a:r>
            <a:r>
              <a:rPr lang="en-US" sz="2000" b="0" i="0" u="none" strike="noStrike" cap="none" dirty="0">
                <a:solidFill>
                  <a:schemeClr val="dk1"/>
                </a:solidFill>
                <a:latin typeface="Arial"/>
                <a:ea typeface="Arial"/>
                <a:cs typeface="Arial"/>
                <a:sym typeface="Arial"/>
              </a:rPr>
              <a:t> are mandated to monitor water resources use,  planning and conservation and to provide accurate and reliable information to the community on a timely basis. Therefore, the main goal is to develop sustainable solutions in collaboration with the key stakeholders which will involve co-development of geospatial datasets, products and hydrological modelling tools to fill data gaps, increase the timeliness of information and dissemination and improve on water resources management practices.</a:t>
            </a:r>
            <a:endParaRPr dirty="0"/>
          </a:p>
          <a:p>
            <a:pPr marL="1403350" marR="0" lvl="1" indent="-850900" algn="l"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1403350" marR="0" lvl="1" indent="-850900" algn="l" rtl="0">
              <a:spcBef>
                <a:spcPts val="0"/>
              </a:spcBef>
              <a:spcAft>
                <a:spcPts val="0"/>
              </a:spcAft>
              <a:buNone/>
            </a:pPr>
            <a:endParaRPr sz="1100" b="0" i="0" u="none" strike="noStrike" cap="none" dirty="0">
              <a:solidFill>
                <a:schemeClr val="dk1"/>
              </a:solidFill>
              <a:latin typeface="Calibri"/>
              <a:ea typeface="Calibri"/>
              <a:cs typeface="Calibri"/>
              <a:sym typeface="Calibri"/>
            </a:endParaRPr>
          </a:p>
        </p:txBody>
      </p:sp>
      <p:sp>
        <p:nvSpPr>
          <p:cNvPr id="94" name="Google Shape;94;p13"/>
          <p:cNvSpPr txBox="1"/>
          <p:nvPr/>
        </p:nvSpPr>
        <p:spPr>
          <a:xfrm>
            <a:off x="517875" y="11316502"/>
            <a:ext cx="10945500" cy="3324900"/>
          </a:xfrm>
          <a:prstGeom prst="rect">
            <a:avLst/>
          </a:prstGeom>
          <a:noFill/>
          <a:ln w="9525" cap="flat" cmpd="sng">
            <a:solidFill>
              <a:srgbClr val="9FD9D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i="0" u="none" strike="noStrike" cap="none" dirty="0">
                <a:solidFill>
                  <a:srgbClr val="9FD9DE"/>
                </a:solidFill>
                <a:latin typeface="Arial"/>
                <a:ea typeface="Arial"/>
                <a:cs typeface="Arial"/>
                <a:sym typeface="Arial"/>
              </a:rPr>
              <a:t>Key stakeholders</a:t>
            </a:r>
            <a:endParaRPr dirty="0"/>
          </a:p>
          <a:p>
            <a:pPr marL="0" marR="0" lvl="0" indent="0" algn="l" rtl="0">
              <a:spcBef>
                <a:spcPts val="0"/>
              </a:spcBef>
              <a:spcAft>
                <a:spcPts val="0"/>
              </a:spcAft>
              <a:buNone/>
            </a:pPr>
            <a:r>
              <a:rPr lang="en-US" sz="2000" b="0" i="0" u="none" strike="noStrike" cap="none" dirty="0">
                <a:solidFill>
                  <a:schemeClr val="dk1"/>
                </a:solidFill>
                <a:latin typeface="Arial"/>
                <a:ea typeface="Arial"/>
                <a:cs typeface="Arial"/>
                <a:sym typeface="Arial"/>
              </a:rPr>
              <a:t>Decision makers: Ministry of Water and Irrigation( MOWI),</a:t>
            </a:r>
            <a:r>
              <a:rPr lang="en-US" sz="2000" dirty="0">
                <a:solidFill>
                  <a:schemeClr val="dk1"/>
                </a:solidFill>
              </a:rPr>
              <a:t> Tanzania Electric Supply Company Limited (TANESCO)</a:t>
            </a:r>
            <a:endParaRPr sz="2000" b="0" i="0" u="none" strike="noStrike" cap="none" dirty="0">
              <a:solidFill>
                <a:schemeClr val="dk1"/>
              </a:solidFill>
              <a:latin typeface="Arial"/>
              <a:ea typeface="Arial"/>
              <a:cs typeface="Arial"/>
              <a:sym typeface="Arial"/>
            </a:endParaRPr>
          </a:p>
          <a:p>
            <a:pPr marL="0" marR="0" lvl="0" indent="0" algn="l" rtl="0">
              <a:spcBef>
                <a:spcPts val="1000"/>
              </a:spcBef>
              <a:spcAft>
                <a:spcPts val="0"/>
              </a:spcAft>
              <a:buNone/>
            </a:pPr>
            <a:r>
              <a:rPr lang="en-US" sz="2000" b="0" i="0" u="none" strike="noStrike" cap="none" dirty="0">
                <a:solidFill>
                  <a:schemeClr val="dk1"/>
                </a:solidFill>
                <a:latin typeface="Arial"/>
                <a:ea typeface="Arial"/>
                <a:cs typeface="Arial"/>
                <a:sym typeface="Arial"/>
              </a:rPr>
              <a:t>Users: MOWI( TZ), </a:t>
            </a:r>
            <a:r>
              <a:rPr lang="en-US" sz="2000" dirty="0">
                <a:solidFill>
                  <a:schemeClr val="dk1"/>
                </a:solidFill>
              </a:rPr>
              <a:t>TANESCO</a:t>
            </a:r>
            <a:endParaRPr sz="2000" b="0" i="0" u="none" strike="noStrike" cap="none" dirty="0">
              <a:solidFill>
                <a:schemeClr val="dk1"/>
              </a:solidFill>
              <a:latin typeface="Arial"/>
              <a:ea typeface="Arial"/>
              <a:cs typeface="Arial"/>
              <a:sym typeface="Arial"/>
            </a:endParaRPr>
          </a:p>
          <a:p>
            <a:pPr marL="0" marR="0" lvl="0" indent="0" algn="l" rtl="0">
              <a:spcBef>
                <a:spcPts val="1000"/>
              </a:spcBef>
              <a:spcAft>
                <a:spcPts val="0"/>
              </a:spcAft>
              <a:buNone/>
            </a:pPr>
            <a:r>
              <a:rPr lang="en-US" sz="2000" b="0" i="0" u="none" strike="noStrike" cap="none" dirty="0">
                <a:solidFill>
                  <a:schemeClr val="dk1"/>
                </a:solidFill>
                <a:latin typeface="Arial"/>
                <a:ea typeface="Arial"/>
                <a:cs typeface="Arial"/>
                <a:sym typeface="Arial"/>
              </a:rPr>
              <a:t>Beneficiaries: Water Users Associations, Local communities, TANESCO, Zonal Irrigation Office, Research institutions, urban water supply bodies (Great </a:t>
            </a:r>
            <a:r>
              <a:rPr lang="en-US" sz="2000" b="0" i="0" u="none" strike="noStrike" cap="none" dirty="0" err="1">
                <a:solidFill>
                  <a:schemeClr val="dk1"/>
                </a:solidFill>
                <a:latin typeface="Arial"/>
                <a:ea typeface="Arial"/>
                <a:cs typeface="Arial"/>
                <a:sym typeface="Arial"/>
              </a:rPr>
              <a:t>Ruaha</a:t>
            </a:r>
            <a:r>
              <a:rPr lang="en-US" sz="2000" b="0" i="0" u="none" strike="noStrike" cap="none" dirty="0">
                <a:solidFill>
                  <a:schemeClr val="dk1"/>
                </a:solidFill>
                <a:latin typeface="Arial"/>
                <a:ea typeface="Arial"/>
                <a:cs typeface="Arial"/>
                <a:sym typeface="Arial"/>
              </a:rPr>
              <a:t> catchment), Ministry of Agriculture, Livestock, Fisher</a:t>
            </a:r>
            <a:r>
              <a:rPr lang="en-US" sz="2000" dirty="0">
                <a:solidFill>
                  <a:schemeClr val="dk1"/>
                </a:solidFill>
              </a:rPr>
              <a:t>ies and </a:t>
            </a:r>
            <a:r>
              <a:rPr lang="en-US" sz="2000" b="0" i="0" u="none" strike="noStrike" cap="none" dirty="0">
                <a:solidFill>
                  <a:schemeClr val="dk1"/>
                </a:solidFill>
                <a:latin typeface="Arial"/>
                <a:ea typeface="Arial"/>
                <a:cs typeface="Arial"/>
                <a:sym typeface="Arial"/>
              </a:rPr>
              <a:t>Cooperatives</a:t>
            </a:r>
            <a:endParaRPr sz="2000" b="0" i="0" u="none" strike="noStrike" cap="none" dirty="0">
              <a:solidFill>
                <a:schemeClr val="dk1"/>
              </a:solidFill>
              <a:latin typeface="Calibri"/>
              <a:ea typeface="Calibri"/>
              <a:cs typeface="Calibri"/>
              <a:sym typeface="Calibri"/>
            </a:endParaRPr>
          </a:p>
        </p:txBody>
      </p:sp>
      <p:sp>
        <p:nvSpPr>
          <p:cNvPr id="95" name="Google Shape;95;p13"/>
          <p:cNvSpPr txBox="1"/>
          <p:nvPr/>
        </p:nvSpPr>
        <p:spPr>
          <a:xfrm>
            <a:off x="23154300" y="14472403"/>
            <a:ext cx="11094600" cy="5760720"/>
          </a:xfrm>
          <a:prstGeom prst="rect">
            <a:avLst/>
          </a:prstGeom>
          <a:noFill/>
          <a:ln w="9525" cap="flat" cmpd="sng">
            <a:solidFill>
              <a:srgbClr val="9FD9D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i="0" u="none" strike="noStrike" cap="none" dirty="0">
                <a:solidFill>
                  <a:srgbClr val="9FD9DE"/>
                </a:solidFill>
                <a:latin typeface="Arial"/>
                <a:ea typeface="Arial"/>
                <a:cs typeface="Arial"/>
                <a:sym typeface="Arial"/>
              </a:rPr>
              <a:t>Immediate Next Steps</a:t>
            </a:r>
            <a:endParaRPr sz="4000" b="1" i="0" u="none" strike="noStrike" cap="none" dirty="0">
              <a:solidFill>
                <a:srgbClr val="9FD9DE"/>
              </a:solidFill>
              <a:latin typeface="Arial"/>
              <a:ea typeface="Arial"/>
              <a:cs typeface="Arial"/>
              <a:sym typeface="Arial"/>
            </a:endParaRPr>
          </a:p>
          <a:p>
            <a:pPr marL="457200" lvl="0" indent="-330200" algn="l" rtl="0">
              <a:spcBef>
                <a:spcPts val="0"/>
              </a:spcBef>
              <a:spcAft>
                <a:spcPts val="0"/>
              </a:spcAft>
              <a:buClr>
                <a:schemeClr val="dk1"/>
              </a:buClr>
              <a:buSzPts val="1600"/>
              <a:buFont typeface="Calibri"/>
              <a:buChar char="●"/>
            </a:pPr>
            <a:r>
              <a:rPr lang="en-US" sz="2000" dirty="0">
                <a:solidFill>
                  <a:schemeClr val="dk1"/>
                </a:solidFill>
                <a:latin typeface="+mn-lt"/>
                <a:ea typeface="Calibri"/>
                <a:cs typeface="Calibri"/>
                <a:sym typeface="Calibri"/>
              </a:rPr>
              <a:t>Completion of calibration of the VIC model will be done in collaboration with SCO.</a:t>
            </a:r>
            <a:endParaRPr sz="2000" dirty="0">
              <a:solidFill>
                <a:schemeClr val="dk1"/>
              </a:solidFill>
              <a:latin typeface="+mn-lt"/>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2000" dirty="0">
                <a:solidFill>
                  <a:schemeClr val="dk1"/>
                </a:solidFill>
                <a:latin typeface="+mn-lt"/>
                <a:ea typeface="Calibri"/>
                <a:cs typeface="Calibri"/>
                <a:sym typeface="Calibri"/>
              </a:rPr>
              <a:t>Development of a back-end of the SWAAT platform for the visualization of the new products.</a:t>
            </a:r>
            <a:endParaRPr sz="2000" dirty="0">
              <a:solidFill>
                <a:schemeClr val="dk1"/>
              </a:solidFill>
              <a:latin typeface="+mn-lt"/>
              <a:ea typeface="Calibri"/>
              <a:cs typeface="Calibri"/>
              <a:sym typeface="Calibri"/>
            </a:endParaRPr>
          </a:p>
          <a:p>
            <a:pPr marL="457200" lvl="0" indent="-330200" algn="l" rtl="0">
              <a:spcBef>
                <a:spcPts val="0"/>
              </a:spcBef>
              <a:spcAft>
                <a:spcPts val="0"/>
              </a:spcAft>
              <a:buClr>
                <a:schemeClr val="dk1"/>
              </a:buClr>
              <a:buSzPts val="1600"/>
              <a:buFont typeface="Calibri"/>
              <a:buChar char="●"/>
            </a:pPr>
            <a:r>
              <a:rPr lang="en-US" sz="2000" dirty="0">
                <a:solidFill>
                  <a:schemeClr val="dk1"/>
                </a:solidFill>
                <a:latin typeface="+mn-lt"/>
                <a:ea typeface="Calibri"/>
                <a:cs typeface="Calibri"/>
                <a:sym typeface="Calibri"/>
              </a:rPr>
              <a:t>Technical training on the use of the tool and the products including how to create some of the datasets in a GIS environment.</a:t>
            </a:r>
            <a:endParaRPr sz="2400" b="1" i="0" u="none" strike="noStrike" cap="none" dirty="0">
              <a:solidFill>
                <a:srgbClr val="7EB761"/>
              </a:solidFill>
              <a:latin typeface="Arial"/>
              <a:ea typeface="Arial"/>
              <a:cs typeface="Arial"/>
              <a:sym typeface="Arial"/>
            </a:endParaRPr>
          </a:p>
          <a:p>
            <a:pPr marL="0" marR="0" lvl="0" indent="0" algn="ctr" rtl="0">
              <a:lnSpc>
                <a:spcPct val="150000"/>
              </a:lnSpc>
              <a:spcBef>
                <a:spcPts val="0"/>
              </a:spcBef>
              <a:spcAft>
                <a:spcPts val="0"/>
              </a:spcAft>
              <a:buNone/>
            </a:pPr>
            <a:r>
              <a:rPr lang="en-US" sz="3600" b="1" i="0" u="none" strike="noStrike" cap="none" dirty="0">
                <a:solidFill>
                  <a:srgbClr val="9FD9DE"/>
                </a:solidFill>
                <a:latin typeface="Arial"/>
                <a:ea typeface="Arial"/>
                <a:cs typeface="Arial"/>
                <a:sym typeface="Arial"/>
              </a:rPr>
              <a:t>Looking forward</a:t>
            </a:r>
            <a:endParaRPr dirty="0"/>
          </a:p>
          <a:p>
            <a:pPr marL="457200" marR="0" lvl="0" indent="-330200" algn="l" rtl="0">
              <a:spcBef>
                <a:spcPts val="0"/>
              </a:spcBef>
              <a:spcAft>
                <a:spcPts val="0"/>
              </a:spcAft>
              <a:buClr>
                <a:schemeClr val="dk1"/>
              </a:buClr>
              <a:buSzPts val="1600"/>
              <a:buFont typeface="Calibri"/>
              <a:buChar char="●"/>
            </a:pPr>
            <a:r>
              <a:rPr lang="en-US" sz="2000" dirty="0">
                <a:solidFill>
                  <a:schemeClr val="dk1"/>
                </a:solidFill>
                <a:latin typeface="+mn-lt"/>
                <a:ea typeface="Calibri"/>
                <a:cs typeface="Calibri"/>
                <a:sym typeface="Calibri"/>
              </a:rPr>
              <a:t>SERVIR-E&amp;SA will engage </a:t>
            </a:r>
            <a:r>
              <a:rPr lang="en-US" sz="2000" dirty="0" err="1">
                <a:solidFill>
                  <a:schemeClr val="dk1"/>
                </a:solidFill>
                <a:latin typeface="+mn-lt"/>
                <a:ea typeface="Calibri"/>
                <a:cs typeface="Calibri"/>
                <a:sym typeface="Calibri"/>
              </a:rPr>
              <a:t>MoWI</a:t>
            </a:r>
            <a:r>
              <a:rPr lang="en-US" sz="2000" dirty="0">
                <a:solidFill>
                  <a:schemeClr val="dk1"/>
                </a:solidFill>
                <a:latin typeface="+mn-lt"/>
                <a:ea typeface="Calibri"/>
                <a:cs typeface="Calibri"/>
                <a:sym typeface="Calibri"/>
              </a:rPr>
              <a:t> to host streamflow forecasts platform, work with key users to include stream-flow forecast data as an agenda in the existing technical working group and link users with geospatial networks for continuous capacity building.</a:t>
            </a:r>
            <a:endParaRPr sz="2000" dirty="0">
              <a:solidFill>
                <a:schemeClr val="dk1"/>
              </a:solidFill>
              <a:latin typeface="+mn-lt"/>
              <a:ea typeface="Calibri"/>
              <a:cs typeface="Calibri"/>
              <a:sym typeface="Calibri"/>
            </a:endParaRPr>
          </a:p>
          <a:p>
            <a:pPr marL="457200" marR="0" lvl="0" indent="-330200" algn="l" rtl="0">
              <a:spcBef>
                <a:spcPts val="0"/>
              </a:spcBef>
              <a:spcAft>
                <a:spcPts val="0"/>
              </a:spcAft>
              <a:buClr>
                <a:schemeClr val="dk1"/>
              </a:buClr>
              <a:buSzPts val="1600"/>
              <a:buFont typeface="Calibri"/>
              <a:buChar char="●"/>
            </a:pPr>
            <a:r>
              <a:rPr lang="en-US" sz="2000" dirty="0">
                <a:solidFill>
                  <a:schemeClr val="dk1"/>
                </a:solidFill>
                <a:latin typeface="+mn-lt"/>
                <a:ea typeface="Calibri"/>
                <a:cs typeface="Calibri"/>
                <a:sym typeface="Calibri"/>
              </a:rPr>
              <a:t>Assessing the capability of linking the Streamflow Model  outputs to the existing Rufiji Decision Support System (DSS). Rufiji Water Board has provided the Rufiji DSS technical manual for further reference.</a:t>
            </a:r>
            <a:endParaRPr sz="2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b="0" i="0" u="none" strike="noStrike" cap="none" dirty="0">
              <a:solidFill>
                <a:schemeClr val="dk1"/>
              </a:solidFill>
              <a:latin typeface="Arial"/>
              <a:ea typeface="Arial"/>
              <a:cs typeface="Arial"/>
              <a:sym typeface="Arial"/>
            </a:endParaRPr>
          </a:p>
          <a:p>
            <a:pPr marL="0" marR="0" lvl="0" indent="0" algn="ctr" rtl="0">
              <a:spcBef>
                <a:spcPts val="0"/>
              </a:spcBef>
              <a:spcAft>
                <a:spcPts val="0"/>
              </a:spcAft>
              <a:buNone/>
            </a:pPr>
            <a:endParaRPr sz="2000" b="0" i="0" u="none" strike="noStrike" cap="none" dirty="0">
              <a:solidFill>
                <a:schemeClr val="dk1"/>
              </a:solidFill>
              <a:latin typeface="Arial"/>
              <a:ea typeface="Arial"/>
              <a:cs typeface="Arial"/>
              <a:sym typeface="Arial"/>
            </a:endParaRPr>
          </a:p>
        </p:txBody>
      </p:sp>
      <p:sp>
        <p:nvSpPr>
          <p:cNvPr id="96" name="Google Shape;96;p13"/>
          <p:cNvSpPr/>
          <p:nvPr/>
        </p:nvSpPr>
        <p:spPr>
          <a:xfrm>
            <a:off x="3113910" y="2765008"/>
            <a:ext cx="27432000" cy="320040"/>
          </a:xfrm>
          <a:prstGeom prst="homePlate">
            <a:avLst>
              <a:gd name="adj" fmla="val 50000"/>
            </a:avLst>
          </a:prstGeom>
          <a:solidFill>
            <a:srgbClr val="9FD9DE">
              <a:alpha val="49803"/>
            </a:srgbClr>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97" name="Google Shape;97;p13"/>
          <p:cNvSpPr txBox="1"/>
          <p:nvPr/>
        </p:nvSpPr>
        <p:spPr>
          <a:xfrm>
            <a:off x="1588168" y="3292650"/>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Needs Assessment</a:t>
            </a:r>
            <a:endParaRPr/>
          </a:p>
        </p:txBody>
      </p:sp>
      <p:sp>
        <p:nvSpPr>
          <p:cNvPr id="98" name="Google Shape;98;p13"/>
          <p:cNvSpPr txBox="1"/>
          <p:nvPr/>
        </p:nvSpPr>
        <p:spPr>
          <a:xfrm>
            <a:off x="4389751" y="2263157"/>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Consultations</a:t>
            </a:r>
            <a:endParaRPr/>
          </a:p>
        </p:txBody>
      </p:sp>
      <p:sp>
        <p:nvSpPr>
          <p:cNvPr id="99" name="Google Shape;99;p13"/>
          <p:cNvSpPr txBox="1"/>
          <p:nvPr/>
        </p:nvSpPr>
        <p:spPr>
          <a:xfrm>
            <a:off x="4242024" y="3295075"/>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Stakeholder Mapping</a:t>
            </a:r>
            <a:endParaRPr/>
          </a:p>
        </p:txBody>
      </p:sp>
      <p:sp>
        <p:nvSpPr>
          <p:cNvPr id="100" name="Google Shape;100;p13"/>
          <p:cNvSpPr/>
          <p:nvPr/>
        </p:nvSpPr>
        <p:spPr>
          <a:xfrm>
            <a:off x="3094667" y="2561222"/>
            <a:ext cx="45719" cy="685800"/>
          </a:xfrm>
          <a:prstGeom prst="rect">
            <a:avLst/>
          </a:prstGeom>
          <a:solidFill>
            <a:srgbClr val="74A0A4"/>
          </a:solidFill>
          <a:ln w="12700" cap="flat" cmpd="sng">
            <a:solidFill>
              <a:srgbClr val="94A3D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01" name="Google Shape;101;p13"/>
          <p:cNvSpPr txBox="1"/>
          <p:nvPr/>
        </p:nvSpPr>
        <p:spPr>
          <a:xfrm>
            <a:off x="6900165" y="3295075"/>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Service Planning Dev.</a:t>
            </a:r>
            <a:endParaRPr/>
          </a:p>
        </p:txBody>
      </p:sp>
      <p:sp>
        <p:nvSpPr>
          <p:cNvPr id="102" name="Google Shape;102;p13"/>
          <p:cNvSpPr txBox="1"/>
          <p:nvPr/>
        </p:nvSpPr>
        <p:spPr>
          <a:xfrm>
            <a:off x="8263544" y="2245436"/>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Training</a:t>
            </a:r>
            <a:endParaRPr/>
          </a:p>
        </p:txBody>
      </p:sp>
      <p:sp>
        <p:nvSpPr>
          <p:cNvPr id="103" name="Google Shape;103;p13"/>
          <p:cNvSpPr txBox="1"/>
          <p:nvPr/>
        </p:nvSpPr>
        <p:spPr>
          <a:xfrm>
            <a:off x="12523655" y="2231261"/>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Beta Testing</a:t>
            </a:r>
            <a:endParaRPr/>
          </a:p>
        </p:txBody>
      </p:sp>
      <p:sp>
        <p:nvSpPr>
          <p:cNvPr id="104" name="Google Shape;104;p13"/>
          <p:cNvSpPr txBox="1"/>
          <p:nvPr/>
        </p:nvSpPr>
        <p:spPr>
          <a:xfrm>
            <a:off x="9906365" y="3274929"/>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Consultation/Needs Assess.</a:t>
            </a:r>
            <a:endParaRPr/>
          </a:p>
        </p:txBody>
      </p:sp>
      <p:sp>
        <p:nvSpPr>
          <p:cNvPr id="105" name="Google Shape;105;p13"/>
          <p:cNvSpPr txBox="1"/>
          <p:nvPr/>
        </p:nvSpPr>
        <p:spPr>
          <a:xfrm>
            <a:off x="20778056" y="2256071"/>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Operationalization</a:t>
            </a:r>
            <a:endParaRPr/>
          </a:p>
        </p:txBody>
      </p:sp>
      <p:sp>
        <p:nvSpPr>
          <p:cNvPr id="106" name="Google Shape;106;p13"/>
          <p:cNvSpPr txBox="1"/>
          <p:nvPr/>
        </p:nvSpPr>
        <p:spPr>
          <a:xfrm>
            <a:off x="13695102" y="3257209"/>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a:solidFill>
                  <a:schemeClr val="dk1"/>
                </a:solidFill>
              </a:rPr>
              <a:t>Stakeholder training</a:t>
            </a:r>
            <a:endParaRPr/>
          </a:p>
        </p:txBody>
      </p:sp>
      <p:sp>
        <p:nvSpPr>
          <p:cNvPr id="107" name="Google Shape;107;p13"/>
          <p:cNvSpPr/>
          <p:nvPr/>
        </p:nvSpPr>
        <p:spPr>
          <a:xfrm>
            <a:off x="3164710" y="2862072"/>
            <a:ext cx="18288001" cy="128016"/>
          </a:xfrm>
          <a:prstGeom prst="homePlate">
            <a:avLst>
              <a:gd name="adj" fmla="val 50000"/>
            </a:avLst>
          </a:prstGeom>
          <a:solidFill>
            <a:srgbClr val="74A0A4"/>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08" name="Google Shape;108;p13"/>
          <p:cNvSpPr txBox="1"/>
          <p:nvPr/>
        </p:nvSpPr>
        <p:spPr>
          <a:xfrm>
            <a:off x="20934456" y="3275639"/>
            <a:ext cx="4921128"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0" i="0" u="none" strike="noStrike" cap="none">
                <a:solidFill>
                  <a:schemeClr val="dk1"/>
                </a:solidFill>
                <a:latin typeface="Arial"/>
                <a:ea typeface="Arial"/>
                <a:cs typeface="Arial"/>
                <a:sym typeface="Arial"/>
              </a:rPr>
              <a:t>Outcome A</a:t>
            </a:r>
            <a:endParaRPr/>
          </a:p>
        </p:txBody>
      </p:sp>
      <p:sp>
        <p:nvSpPr>
          <p:cNvPr id="109" name="Google Shape;109;p13"/>
          <p:cNvSpPr/>
          <p:nvPr/>
        </p:nvSpPr>
        <p:spPr>
          <a:xfrm>
            <a:off x="3958623" y="2983237"/>
            <a:ext cx="612648" cy="301752"/>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0" name="Google Shape;110;p13"/>
          <p:cNvSpPr/>
          <p:nvPr/>
        </p:nvSpPr>
        <p:spPr>
          <a:xfrm>
            <a:off x="5837876" y="2939081"/>
            <a:ext cx="612648" cy="301752"/>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1" name="Google Shape;111;p13"/>
          <p:cNvSpPr/>
          <p:nvPr/>
        </p:nvSpPr>
        <p:spPr>
          <a:xfrm>
            <a:off x="8894165" y="2918322"/>
            <a:ext cx="612648" cy="301752"/>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2" name="Google Shape;112;p13"/>
          <p:cNvSpPr/>
          <p:nvPr/>
        </p:nvSpPr>
        <p:spPr>
          <a:xfrm rot="10800000" flipH="1">
            <a:off x="5960076" y="2644683"/>
            <a:ext cx="613015" cy="298450"/>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3" name="Google Shape;113;p13"/>
          <p:cNvSpPr/>
          <p:nvPr/>
        </p:nvSpPr>
        <p:spPr>
          <a:xfrm rot="10800000" flipH="1">
            <a:off x="10408028" y="2669493"/>
            <a:ext cx="613015" cy="298450"/>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4" name="Google Shape;114;p13"/>
          <p:cNvSpPr/>
          <p:nvPr/>
        </p:nvSpPr>
        <p:spPr>
          <a:xfrm rot="10800000" flipH="1">
            <a:off x="12091515" y="2651773"/>
            <a:ext cx="613015" cy="298450"/>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5" name="Google Shape;115;p13"/>
          <p:cNvSpPr/>
          <p:nvPr/>
        </p:nvSpPr>
        <p:spPr>
          <a:xfrm rot="10800000" flipH="1">
            <a:off x="14668139" y="2634053"/>
            <a:ext cx="613015" cy="298450"/>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6" name="Google Shape;116;p13"/>
          <p:cNvSpPr/>
          <p:nvPr/>
        </p:nvSpPr>
        <p:spPr>
          <a:xfrm>
            <a:off x="11447484" y="2922986"/>
            <a:ext cx="612648" cy="301752"/>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7" name="Google Shape;117;p13"/>
          <p:cNvSpPr/>
          <p:nvPr/>
        </p:nvSpPr>
        <p:spPr>
          <a:xfrm rot="10800000" flipH="1">
            <a:off x="22646095" y="2637598"/>
            <a:ext cx="613015" cy="298450"/>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8" name="Google Shape;118;p13"/>
          <p:cNvSpPr/>
          <p:nvPr/>
        </p:nvSpPr>
        <p:spPr>
          <a:xfrm>
            <a:off x="15789111" y="2905266"/>
            <a:ext cx="612648" cy="301752"/>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19" name="Google Shape;119;p13"/>
          <p:cNvSpPr/>
          <p:nvPr/>
        </p:nvSpPr>
        <p:spPr>
          <a:xfrm>
            <a:off x="23134791" y="2966226"/>
            <a:ext cx="612648" cy="301752"/>
          </a:xfrm>
          <a:prstGeom prst="triangle">
            <a:avLst>
              <a:gd name="adj" fmla="val 50000"/>
            </a:avLst>
          </a:prstGeom>
          <a:solidFill>
            <a:srgbClr val="9FD9DE"/>
          </a:solidFill>
          <a:ln w="12700" cap="flat" cmpd="sng">
            <a:solidFill>
              <a:srgbClr val="74A0A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5530" b="0" i="0" u="none" strike="noStrike" cap="none">
              <a:solidFill>
                <a:schemeClr val="lt1"/>
              </a:solidFill>
              <a:latin typeface="Calibri"/>
              <a:ea typeface="Calibri"/>
              <a:cs typeface="Calibri"/>
              <a:sym typeface="Calibri"/>
            </a:endParaRPr>
          </a:p>
        </p:txBody>
      </p:sp>
      <p:sp>
        <p:nvSpPr>
          <p:cNvPr id="120" name="Google Shape;120;p13"/>
          <p:cNvSpPr txBox="1"/>
          <p:nvPr/>
        </p:nvSpPr>
        <p:spPr>
          <a:xfrm>
            <a:off x="1378002" y="751953"/>
            <a:ext cx="6246841" cy="132343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4000" b="1" i="0" u="none" strike="noStrike" cap="none">
                <a:solidFill>
                  <a:srgbClr val="9FD9DE"/>
                </a:solidFill>
                <a:latin typeface="Arial"/>
                <a:ea typeface="Arial"/>
                <a:cs typeface="Arial"/>
                <a:sym typeface="Arial"/>
              </a:rPr>
              <a:t>Water &amp; Water</a:t>
            </a:r>
            <a:br>
              <a:rPr lang="en-US" sz="4000" b="1" i="0" u="none" strike="noStrike" cap="none">
                <a:solidFill>
                  <a:srgbClr val="9FD9DE"/>
                </a:solidFill>
                <a:latin typeface="Arial"/>
                <a:ea typeface="Arial"/>
                <a:cs typeface="Arial"/>
                <a:sym typeface="Arial"/>
              </a:rPr>
            </a:br>
            <a:r>
              <a:rPr lang="en-US" sz="4000" b="1" i="0" u="none" strike="noStrike" cap="none">
                <a:solidFill>
                  <a:srgbClr val="9FD9DE"/>
                </a:solidFill>
                <a:latin typeface="Arial"/>
                <a:ea typeface="Arial"/>
                <a:cs typeface="Arial"/>
                <a:sym typeface="Arial"/>
              </a:rPr>
              <a:t>Related Disasters</a:t>
            </a:r>
            <a:endParaRPr/>
          </a:p>
        </p:txBody>
      </p:sp>
      <p:pic>
        <p:nvPicPr>
          <p:cNvPr id="121" name="Google Shape;121;p13"/>
          <p:cNvPicPr preferRelativeResize="0"/>
          <p:nvPr/>
        </p:nvPicPr>
        <p:blipFill rotWithShape="1">
          <a:blip r:embed="rId4">
            <a:alphaModFix/>
          </a:blip>
          <a:srcRect/>
          <a:stretch/>
        </p:blipFill>
        <p:spPr>
          <a:xfrm>
            <a:off x="971508" y="819516"/>
            <a:ext cx="1325880" cy="1325126"/>
          </a:xfrm>
          <a:prstGeom prst="rect">
            <a:avLst/>
          </a:prstGeom>
          <a:noFill/>
          <a:ln>
            <a:noFill/>
          </a:ln>
        </p:spPr>
      </p:pic>
      <p:sp>
        <p:nvSpPr>
          <p:cNvPr id="122" name="Google Shape;122;p13"/>
          <p:cNvSpPr txBox="1"/>
          <p:nvPr/>
        </p:nvSpPr>
        <p:spPr>
          <a:xfrm>
            <a:off x="11900925" y="4055101"/>
            <a:ext cx="10945200" cy="8054400"/>
          </a:xfrm>
          <a:prstGeom prst="rect">
            <a:avLst/>
          </a:prstGeom>
          <a:noFill/>
          <a:ln w="9525" cap="flat" cmpd="sng">
            <a:solidFill>
              <a:srgbClr val="9FD9D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i="0" u="none" strike="noStrike" cap="none" dirty="0">
                <a:solidFill>
                  <a:srgbClr val="9FD9DE"/>
                </a:solidFill>
                <a:latin typeface="Arial"/>
                <a:ea typeface="Arial"/>
                <a:cs typeface="Arial"/>
                <a:sym typeface="Arial"/>
              </a:rPr>
              <a:t>Use Case / Highlights</a:t>
            </a:r>
            <a:endParaRPr dirty="0"/>
          </a:p>
          <a:p>
            <a:pPr marL="0" marR="0" lvl="0" indent="0" algn="l" rtl="0">
              <a:spcBef>
                <a:spcPts val="0"/>
              </a:spcBef>
              <a:spcAft>
                <a:spcPts val="0"/>
              </a:spcAft>
              <a:buNone/>
            </a:pPr>
            <a:r>
              <a:rPr lang="en-US" sz="2400" b="1" i="0" u="none" strike="noStrike" cap="none" dirty="0">
                <a:solidFill>
                  <a:srgbClr val="7EB761"/>
                </a:solidFill>
                <a:latin typeface="Arial"/>
                <a:ea typeface="Arial"/>
                <a:cs typeface="Arial"/>
                <a:sym typeface="Arial"/>
              </a:rPr>
              <a:t>  </a:t>
            </a:r>
            <a:r>
              <a:rPr lang="en-US" sz="2400" b="1" i="0" u="none" strike="noStrike" cap="none" dirty="0">
                <a:solidFill>
                  <a:srgbClr val="9FD9DE"/>
                </a:solidFill>
                <a:latin typeface="Arial"/>
                <a:ea typeface="Arial"/>
                <a:cs typeface="Arial"/>
                <a:sym typeface="Arial"/>
              </a:rPr>
              <a:t>Service Use Case:</a:t>
            </a:r>
            <a:endParaRPr sz="2400" b="1" i="0" u="none" strike="noStrike" cap="none" dirty="0">
              <a:solidFill>
                <a:srgbClr val="9FD9DE"/>
              </a:solidFill>
              <a:latin typeface="Arial"/>
              <a:ea typeface="Arial"/>
              <a:cs typeface="Arial"/>
              <a:sym typeface="Arial"/>
            </a:endParaRPr>
          </a:p>
          <a:p>
            <a:pPr marL="0" marR="0" lvl="0" indent="0" algn="l" rtl="0">
              <a:lnSpc>
                <a:spcPct val="150000"/>
              </a:lnSpc>
              <a:spcBef>
                <a:spcPts val="0"/>
              </a:spcBef>
              <a:spcAft>
                <a:spcPts val="0"/>
              </a:spcAft>
              <a:buNone/>
            </a:pPr>
            <a:endParaRPr sz="2200" dirty="0"/>
          </a:p>
          <a:p>
            <a:pPr marL="0" marR="0" lvl="0" indent="0" algn="ctr" rtl="0">
              <a:spcBef>
                <a:spcPts val="0"/>
              </a:spcBef>
              <a:spcAft>
                <a:spcPts val="0"/>
              </a:spcAft>
              <a:buNone/>
            </a:pPr>
            <a:endParaRPr sz="1600" dirty="0">
              <a:latin typeface="Calibri"/>
              <a:ea typeface="Calibri"/>
              <a:cs typeface="Calibri"/>
              <a:sym typeface="Calibri"/>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2000" dirty="0">
              <a:solidFill>
                <a:srgbClr val="7EB761"/>
              </a:solidFill>
              <a:latin typeface="Arial"/>
              <a:ea typeface="Arial"/>
              <a:cs typeface="Arial"/>
              <a:sym typeface="Arial"/>
            </a:endParaRPr>
          </a:p>
          <a:p>
            <a:pPr marL="0" marR="0" lvl="0" indent="0" algn="l" rtl="0">
              <a:spcBef>
                <a:spcPts val="0"/>
              </a:spcBef>
              <a:spcAft>
                <a:spcPts val="0"/>
              </a:spcAft>
              <a:buNone/>
            </a:pPr>
            <a:r>
              <a:rPr lang="en-US" sz="2000" dirty="0">
                <a:solidFill>
                  <a:srgbClr val="7EB761"/>
                </a:solidFill>
                <a:latin typeface="Arial"/>
                <a:ea typeface="Arial"/>
                <a:cs typeface="Arial"/>
                <a:sym typeface="Arial"/>
              </a:rPr>
              <a:t>		</a:t>
            </a:r>
            <a:endParaRPr sz="1800" dirty="0">
              <a:solidFill>
                <a:srgbClr val="7EB761"/>
              </a:solidFill>
              <a:latin typeface="Arial"/>
              <a:ea typeface="Arial"/>
              <a:cs typeface="Arial"/>
              <a:sym typeface="Arial"/>
            </a:endParaRPr>
          </a:p>
          <a:p>
            <a:pPr marL="0" marR="0" lvl="0" indent="0" algn="ctr" rtl="0">
              <a:spcBef>
                <a:spcPts val="0"/>
              </a:spcBef>
              <a:spcAft>
                <a:spcPts val="0"/>
              </a:spcAft>
              <a:buNone/>
            </a:pPr>
            <a:endParaRPr sz="1800" dirty="0">
              <a:solidFill>
                <a:srgbClr val="7EB761"/>
              </a:solidFill>
              <a:latin typeface="Arial"/>
              <a:ea typeface="Arial"/>
              <a:cs typeface="Arial"/>
              <a:sym typeface="Arial"/>
            </a:endParaRPr>
          </a:p>
          <a:p>
            <a:pPr marL="0" marR="0" lvl="0" indent="0" algn="l" rtl="0">
              <a:spcBef>
                <a:spcPts val="0"/>
              </a:spcBef>
              <a:spcAft>
                <a:spcPts val="0"/>
              </a:spcAft>
              <a:buNone/>
            </a:pPr>
            <a:r>
              <a:rPr lang="en-US" sz="2400" b="1" dirty="0">
                <a:solidFill>
                  <a:srgbClr val="7EB761"/>
                </a:solidFill>
                <a:latin typeface="Arial"/>
                <a:ea typeface="Arial"/>
                <a:cs typeface="Arial"/>
                <a:sym typeface="Arial"/>
              </a:rPr>
              <a:t>  </a:t>
            </a:r>
            <a:endParaRPr sz="1800" dirty="0">
              <a:solidFill>
                <a:srgbClr val="7EB761"/>
              </a:solidFill>
              <a:latin typeface="Arial"/>
              <a:ea typeface="Arial"/>
              <a:cs typeface="Arial"/>
              <a:sym typeface="Arial"/>
            </a:endParaRPr>
          </a:p>
          <a:p>
            <a:pPr marL="0" marR="0" lvl="0" indent="0" algn="l" rtl="0">
              <a:spcBef>
                <a:spcPts val="0"/>
              </a:spcBef>
              <a:spcAft>
                <a:spcPts val="0"/>
              </a:spcAft>
              <a:buNone/>
            </a:pPr>
            <a:endParaRPr sz="1800" dirty="0">
              <a:solidFill>
                <a:srgbClr val="7EB761"/>
              </a:solidFill>
              <a:latin typeface="Arial"/>
              <a:ea typeface="Arial"/>
              <a:cs typeface="Arial"/>
              <a:sym typeface="Arial"/>
            </a:endParaRPr>
          </a:p>
          <a:p>
            <a:pPr marL="0" marR="0" lvl="0" indent="0" algn="l" rtl="0">
              <a:spcBef>
                <a:spcPts val="0"/>
              </a:spcBef>
              <a:spcAft>
                <a:spcPts val="0"/>
              </a:spcAft>
              <a:buNone/>
            </a:pPr>
            <a:endParaRPr sz="3200" dirty="0">
              <a:solidFill>
                <a:srgbClr val="7EB761"/>
              </a:solidFill>
              <a:latin typeface="Arial"/>
              <a:ea typeface="Arial"/>
              <a:cs typeface="Arial"/>
              <a:sym typeface="Arial"/>
            </a:endParaRPr>
          </a:p>
          <a:p>
            <a:pPr marL="0" marR="0" lvl="0" indent="0" algn="l" rtl="0">
              <a:spcBef>
                <a:spcPts val="0"/>
              </a:spcBef>
              <a:spcAft>
                <a:spcPts val="0"/>
              </a:spcAft>
              <a:buNone/>
            </a:pPr>
            <a:r>
              <a:rPr lang="en-US" sz="2400" b="1" dirty="0">
                <a:solidFill>
                  <a:srgbClr val="94A3D4"/>
                </a:solidFill>
                <a:latin typeface="Arial"/>
                <a:ea typeface="Arial"/>
                <a:cs typeface="Arial"/>
                <a:sym typeface="Arial"/>
              </a:rPr>
              <a:t>  </a:t>
            </a:r>
            <a:r>
              <a:rPr lang="en-US" sz="2400" b="1" dirty="0">
                <a:solidFill>
                  <a:srgbClr val="9FD9DE"/>
                </a:solidFill>
                <a:latin typeface="Arial"/>
                <a:ea typeface="Arial"/>
                <a:cs typeface="Arial"/>
                <a:sym typeface="Arial"/>
              </a:rPr>
              <a:t>Selected Indicators / Metrics:</a:t>
            </a:r>
            <a:endParaRPr sz="2400" b="1" dirty="0">
              <a:solidFill>
                <a:srgbClr val="9FD9DE"/>
              </a:solidFill>
              <a:latin typeface="Arial"/>
              <a:ea typeface="Arial"/>
              <a:cs typeface="Arial"/>
              <a:sym typeface="Arial"/>
            </a:endParaRPr>
          </a:p>
        </p:txBody>
      </p:sp>
      <p:sp>
        <p:nvSpPr>
          <p:cNvPr id="123" name="Google Shape;123;p13"/>
          <p:cNvSpPr txBox="1"/>
          <p:nvPr/>
        </p:nvSpPr>
        <p:spPr>
          <a:xfrm>
            <a:off x="17101348" y="7656758"/>
            <a:ext cx="5472684" cy="4031873"/>
          </a:xfrm>
          <a:prstGeom prst="rect">
            <a:avLst/>
          </a:prstGeom>
          <a:noFill/>
          <a:ln w="9525" cap="flat" cmpd="sng">
            <a:solidFill>
              <a:srgbClr val="9FD9D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800" b="1">
                <a:solidFill>
                  <a:srgbClr val="9FD9DE"/>
                </a:solidFill>
                <a:latin typeface="Arial"/>
                <a:ea typeface="Arial"/>
                <a:cs typeface="Arial"/>
                <a:sym typeface="Arial"/>
              </a:rPr>
              <a:t>Photo/Image</a:t>
            </a:r>
            <a:endParaRPr/>
          </a:p>
          <a:p>
            <a:pPr marL="0" marR="0" lvl="0" indent="0" algn="ctr" rtl="0">
              <a:spcBef>
                <a:spcPts val="0"/>
              </a:spcBef>
              <a:spcAft>
                <a:spcPts val="0"/>
              </a:spcAft>
              <a:buNone/>
            </a:pPr>
            <a:endParaRPr sz="3600" b="1">
              <a:solidFill>
                <a:srgbClr val="7EB761"/>
              </a:solidFill>
              <a:latin typeface="Calibri"/>
              <a:ea typeface="Calibri"/>
              <a:cs typeface="Calibri"/>
              <a:sym typeface="Calibri"/>
            </a:endParaRPr>
          </a:p>
          <a:p>
            <a:pPr marL="0" marR="0" lvl="0" indent="0" algn="ctr" rtl="0">
              <a:spcBef>
                <a:spcPts val="0"/>
              </a:spcBef>
              <a:spcAft>
                <a:spcPts val="0"/>
              </a:spcAft>
              <a:buNone/>
            </a:pPr>
            <a:endParaRPr sz="3600" b="1">
              <a:solidFill>
                <a:srgbClr val="7EB761"/>
              </a:solidFill>
              <a:latin typeface="Calibri"/>
              <a:ea typeface="Calibri"/>
              <a:cs typeface="Calibri"/>
              <a:sym typeface="Calibri"/>
            </a:endParaRPr>
          </a:p>
          <a:p>
            <a:pPr marL="0" marR="0" lvl="0" indent="0" algn="ctr" rtl="0">
              <a:spcBef>
                <a:spcPts val="0"/>
              </a:spcBef>
              <a:spcAft>
                <a:spcPts val="0"/>
              </a:spcAft>
              <a:buNone/>
            </a:pPr>
            <a:endParaRPr sz="3600" b="1">
              <a:solidFill>
                <a:srgbClr val="7EB761"/>
              </a:solidFill>
              <a:latin typeface="Calibri"/>
              <a:ea typeface="Calibri"/>
              <a:cs typeface="Calibri"/>
              <a:sym typeface="Calibri"/>
            </a:endParaRPr>
          </a:p>
          <a:p>
            <a:pPr marL="0" marR="0" lvl="0" indent="0" algn="ctr" rtl="0">
              <a:spcBef>
                <a:spcPts val="0"/>
              </a:spcBef>
              <a:spcAft>
                <a:spcPts val="0"/>
              </a:spcAft>
              <a:buNone/>
            </a:pPr>
            <a:endParaRPr sz="3600" b="1">
              <a:solidFill>
                <a:srgbClr val="7EB761"/>
              </a:solidFill>
              <a:latin typeface="Calibri"/>
              <a:ea typeface="Calibri"/>
              <a:cs typeface="Calibri"/>
              <a:sym typeface="Calibri"/>
            </a:endParaRPr>
          </a:p>
          <a:p>
            <a:pPr marL="0" marR="0" lvl="0" indent="0" algn="ctr" rtl="0">
              <a:spcBef>
                <a:spcPts val="0"/>
              </a:spcBef>
              <a:spcAft>
                <a:spcPts val="0"/>
              </a:spcAft>
              <a:buNone/>
            </a:pPr>
            <a:endParaRPr sz="4000" b="1">
              <a:solidFill>
                <a:srgbClr val="7EB761"/>
              </a:solidFill>
              <a:latin typeface="Calibri"/>
              <a:ea typeface="Calibri"/>
              <a:cs typeface="Calibri"/>
              <a:sym typeface="Calibri"/>
            </a:endParaRPr>
          </a:p>
          <a:p>
            <a:pPr marL="0" marR="0" lvl="0" indent="0" algn="ctr" rtl="0">
              <a:spcBef>
                <a:spcPts val="0"/>
              </a:spcBef>
              <a:spcAft>
                <a:spcPts val="0"/>
              </a:spcAft>
              <a:buNone/>
            </a:pPr>
            <a:endParaRPr sz="3600" b="1">
              <a:solidFill>
                <a:srgbClr val="7EB761"/>
              </a:solidFill>
              <a:latin typeface="Calibri"/>
              <a:ea typeface="Calibri"/>
              <a:cs typeface="Calibri"/>
              <a:sym typeface="Calibri"/>
            </a:endParaRPr>
          </a:p>
        </p:txBody>
      </p:sp>
      <p:sp>
        <p:nvSpPr>
          <p:cNvPr id="124" name="Google Shape;124;p13"/>
          <p:cNvSpPr txBox="1"/>
          <p:nvPr/>
        </p:nvSpPr>
        <p:spPr>
          <a:xfrm>
            <a:off x="23134800" y="4066275"/>
            <a:ext cx="11133600" cy="10293900"/>
          </a:xfrm>
          <a:prstGeom prst="rect">
            <a:avLst/>
          </a:prstGeom>
          <a:noFill/>
          <a:ln w="9525" cap="flat" cmpd="sng">
            <a:solidFill>
              <a:srgbClr val="9FD9D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lnSpc>
                <a:spcPct val="150000"/>
              </a:lnSpc>
              <a:spcBef>
                <a:spcPts val="0"/>
              </a:spcBef>
              <a:spcAft>
                <a:spcPts val="0"/>
              </a:spcAft>
              <a:buNone/>
            </a:pPr>
            <a:r>
              <a:rPr lang="en-US" sz="3600" b="1" dirty="0">
                <a:solidFill>
                  <a:srgbClr val="9FD9DE"/>
                </a:solidFill>
                <a:latin typeface="Arial"/>
                <a:ea typeface="Arial"/>
                <a:cs typeface="Arial"/>
                <a:sym typeface="Arial"/>
              </a:rPr>
              <a:t>Theory of Change</a:t>
            </a:r>
            <a:endParaRPr dirty="0"/>
          </a:p>
          <a:p>
            <a:pPr marL="0" marR="0" lvl="0" indent="0" algn="ctr" rtl="0">
              <a:spcBef>
                <a:spcPts val="0"/>
              </a:spcBef>
              <a:spcAft>
                <a:spcPts val="0"/>
              </a:spcAft>
              <a:buNone/>
            </a:pPr>
            <a:r>
              <a:rPr lang="en-US" sz="2400" b="1" dirty="0">
                <a:solidFill>
                  <a:srgbClr val="9FD9DE"/>
                </a:solidFill>
                <a:latin typeface="Arial"/>
                <a:ea typeface="Arial"/>
                <a:cs typeface="Arial"/>
                <a:sym typeface="Arial"/>
              </a:rPr>
              <a:t>To Achieve Sustainability</a:t>
            </a:r>
            <a:endParaRPr dirty="0"/>
          </a:p>
          <a:p>
            <a:pPr marL="0" marR="0" lvl="0" indent="0" algn="ctr" rtl="0">
              <a:spcBef>
                <a:spcPts val="0"/>
              </a:spcBef>
              <a:spcAft>
                <a:spcPts val="0"/>
              </a:spcAft>
              <a:buNone/>
            </a:pPr>
            <a:endParaRPr sz="2400" b="1" dirty="0">
              <a:solidFill>
                <a:srgbClr val="9FD9DE"/>
              </a:solidFill>
              <a:latin typeface="Arial"/>
              <a:ea typeface="Arial"/>
              <a:cs typeface="Arial"/>
              <a:sym typeface="Arial"/>
            </a:endParaRPr>
          </a:p>
          <a:p>
            <a:pPr marL="0" marR="0" lvl="0" indent="0" algn="l" rtl="0">
              <a:spcBef>
                <a:spcPts val="0"/>
              </a:spcBef>
              <a:spcAft>
                <a:spcPts val="0"/>
              </a:spcAft>
              <a:buNone/>
            </a:pPr>
            <a:endParaRPr sz="2400" b="1" dirty="0">
              <a:solidFill>
                <a:srgbClr val="9FD9DE"/>
              </a:solidFill>
            </a:endParaRPr>
          </a:p>
          <a:p>
            <a:pPr marL="0" marR="0" lvl="0" indent="0" algn="l" rtl="0">
              <a:spcBef>
                <a:spcPts val="0"/>
              </a:spcBef>
              <a:spcAft>
                <a:spcPts val="0"/>
              </a:spcAft>
              <a:buNone/>
            </a:pPr>
            <a:r>
              <a:rPr lang="en-US" sz="2400" b="1" dirty="0">
                <a:solidFill>
                  <a:srgbClr val="9FD9DE"/>
                </a:solidFill>
                <a:latin typeface="Arial"/>
                <a:ea typeface="Arial"/>
                <a:cs typeface="Arial"/>
                <a:sym typeface="Arial"/>
              </a:rPr>
              <a:t>Assumptions:</a:t>
            </a:r>
            <a:endParaRPr sz="2400" b="1" dirty="0">
              <a:solidFill>
                <a:srgbClr val="9FD9DE"/>
              </a:solidFill>
              <a:latin typeface="Arial"/>
              <a:ea typeface="Arial"/>
              <a:cs typeface="Arial"/>
              <a:sym typeface="Arial"/>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Availability of quality in situ data for the calibration of the models</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Forecast streamflow data will correctly predict and forecast river flows</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Key user (</a:t>
            </a:r>
            <a:r>
              <a:rPr lang="en-US" sz="1600" dirty="0" err="1">
                <a:solidFill>
                  <a:schemeClr val="dk1"/>
                </a:solidFill>
                <a:latin typeface="+mn-lt"/>
                <a:ea typeface="Calibri"/>
                <a:cs typeface="Calibri"/>
                <a:sym typeface="Calibri"/>
              </a:rPr>
              <a:t>MoWI</a:t>
            </a:r>
            <a:r>
              <a:rPr lang="en-US" sz="1600" dirty="0">
                <a:solidFill>
                  <a:schemeClr val="dk1"/>
                </a:solidFill>
                <a:latin typeface="+mn-lt"/>
                <a:ea typeface="Calibri"/>
                <a:cs typeface="Calibri"/>
                <a:sym typeface="Calibri"/>
              </a:rPr>
              <a:t>) will utilize forecast streamflow data for timely decisions.</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Key users will provide timely feedback on stream-flow forecast data </a:t>
            </a:r>
            <a:endParaRPr sz="1600" dirty="0">
              <a:solidFill>
                <a:schemeClr val="dk1"/>
              </a:solidFill>
              <a:latin typeface="+mn-lt"/>
              <a:ea typeface="Calibri"/>
              <a:cs typeface="Calibri"/>
              <a:sym typeface="Calibri"/>
            </a:endParaRPr>
          </a:p>
          <a:p>
            <a:pPr marL="0" marR="0" lvl="0" indent="0" algn="l" rtl="0">
              <a:spcBef>
                <a:spcPts val="0"/>
              </a:spcBef>
              <a:spcAft>
                <a:spcPts val="0"/>
              </a:spcAft>
              <a:buNone/>
            </a:pPr>
            <a:endParaRPr sz="2400" b="1" dirty="0">
              <a:solidFill>
                <a:srgbClr val="9FD9DE"/>
              </a:solidFill>
              <a:latin typeface="Arial"/>
              <a:ea typeface="Arial"/>
              <a:cs typeface="Arial"/>
              <a:sym typeface="Arial"/>
            </a:endParaRPr>
          </a:p>
          <a:p>
            <a:pPr marL="0" marR="0" lvl="0" indent="0" algn="l" rtl="0">
              <a:spcBef>
                <a:spcPts val="0"/>
              </a:spcBef>
              <a:spcAft>
                <a:spcPts val="0"/>
              </a:spcAft>
              <a:buNone/>
            </a:pPr>
            <a:endParaRPr sz="2400" b="1" dirty="0">
              <a:solidFill>
                <a:srgbClr val="9FD9DE"/>
              </a:solidFill>
            </a:endParaRPr>
          </a:p>
          <a:p>
            <a:pPr marL="0" marR="0" lvl="0" indent="0" algn="l" rtl="0">
              <a:spcBef>
                <a:spcPts val="0"/>
              </a:spcBef>
              <a:spcAft>
                <a:spcPts val="0"/>
              </a:spcAft>
              <a:buNone/>
            </a:pPr>
            <a:r>
              <a:rPr lang="en-US" sz="2400" b="1" dirty="0">
                <a:solidFill>
                  <a:srgbClr val="9FD9DE"/>
                </a:solidFill>
                <a:latin typeface="Arial"/>
                <a:ea typeface="Arial"/>
                <a:cs typeface="Arial"/>
                <a:sym typeface="Arial"/>
              </a:rPr>
              <a:t>Inputs:</a:t>
            </a:r>
            <a:endParaRPr dirty="0"/>
          </a:p>
          <a:p>
            <a:pPr marL="457200" lvl="0" indent="-228600" algn="l" rtl="0">
              <a:lnSpc>
                <a:spcPct val="115000"/>
              </a:lnSpc>
              <a:spcBef>
                <a:spcPts val="0"/>
              </a:spcBef>
              <a:spcAft>
                <a:spcPts val="0"/>
              </a:spcAft>
              <a:buSzPts val="1100"/>
              <a:buNone/>
            </a:pPr>
            <a:r>
              <a:rPr lang="en-US" sz="1600" dirty="0">
                <a:solidFill>
                  <a:schemeClr val="dk1"/>
                </a:solidFill>
                <a:latin typeface="+mn-lt"/>
                <a:ea typeface="Calibri"/>
                <a:cs typeface="Calibri"/>
                <a:sym typeface="Calibri"/>
              </a:rPr>
              <a:t>Data</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SzPts val="1100"/>
              <a:buNone/>
            </a:pPr>
            <a:r>
              <a:rPr lang="en-US" sz="1600" dirty="0">
                <a:solidFill>
                  <a:schemeClr val="dk1"/>
                </a:solidFill>
                <a:latin typeface="+mn-lt"/>
                <a:ea typeface="Calibri"/>
                <a:cs typeface="Calibri"/>
                <a:sym typeface="Calibri"/>
              </a:rPr>
              <a:t>Software and Hardware</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SzPts val="1100"/>
              <a:buNone/>
            </a:pPr>
            <a:r>
              <a:rPr lang="en-US" sz="1600" dirty="0">
                <a:solidFill>
                  <a:schemeClr val="dk1"/>
                </a:solidFill>
                <a:latin typeface="+mn-lt"/>
                <a:ea typeface="Calibri"/>
                <a:cs typeface="Calibri"/>
                <a:sym typeface="Calibri"/>
              </a:rPr>
              <a:t>Skilled human resource</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US" sz="1600" dirty="0">
                <a:solidFill>
                  <a:schemeClr val="dk1"/>
                </a:solidFill>
                <a:latin typeface="+mn-lt"/>
                <a:ea typeface="Calibri"/>
                <a:cs typeface="Calibri"/>
                <a:sym typeface="Calibri"/>
              </a:rPr>
              <a:t>Funds</a:t>
            </a:r>
            <a:endParaRPr sz="1600" dirty="0">
              <a:solidFill>
                <a:schemeClr val="dk1"/>
              </a:solidFill>
              <a:latin typeface="+mn-lt"/>
              <a:ea typeface="Calibri"/>
              <a:cs typeface="Calibri"/>
              <a:sym typeface="Calibri"/>
            </a:endParaRPr>
          </a:p>
          <a:p>
            <a:pPr marL="0" marR="0" lvl="0" indent="0" algn="l" rtl="0">
              <a:spcBef>
                <a:spcPts val="0"/>
              </a:spcBef>
              <a:spcAft>
                <a:spcPts val="0"/>
              </a:spcAft>
              <a:buNone/>
            </a:pPr>
            <a:endParaRPr sz="2400" b="1" dirty="0">
              <a:solidFill>
                <a:srgbClr val="9FD9DE"/>
              </a:solidFill>
            </a:endParaRPr>
          </a:p>
          <a:p>
            <a:pPr marL="0" marR="0" lvl="0" indent="0" algn="l" rtl="0">
              <a:spcBef>
                <a:spcPts val="0"/>
              </a:spcBef>
              <a:spcAft>
                <a:spcPts val="0"/>
              </a:spcAft>
              <a:buNone/>
            </a:pPr>
            <a:r>
              <a:rPr lang="en-US" sz="2400" b="1" dirty="0">
                <a:solidFill>
                  <a:srgbClr val="9FD9DE"/>
                </a:solidFill>
                <a:latin typeface="Arial"/>
                <a:ea typeface="Arial"/>
                <a:cs typeface="Arial"/>
                <a:sym typeface="Arial"/>
              </a:rPr>
              <a:t>Outputs:</a:t>
            </a:r>
            <a:endParaRPr dirty="0"/>
          </a:p>
          <a:p>
            <a:pPr marL="457200" lvl="0" indent="-228600" algn="l" rtl="0">
              <a:lnSpc>
                <a:spcPct val="115000"/>
              </a:lnSpc>
              <a:spcBef>
                <a:spcPts val="0"/>
              </a:spcBef>
              <a:spcAft>
                <a:spcPts val="0"/>
              </a:spcAft>
              <a:buClr>
                <a:schemeClr val="dk1"/>
              </a:buClr>
              <a:buSzPts val="1100"/>
              <a:buFont typeface="Arial"/>
              <a:buNone/>
            </a:pPr>
            <a:r>
              <a:rPr lang="en-US" sz="1600" dirty="0">
                <a:solidFill>
                  <a:schemeClr val="dk1"/>
                </a:solidFill>
                <a:latin typeface="+mn-lt"/>
                <a:ea typeface="Calibri"/>
                <a:cs typeface="Calibri"/>
                <a:sym typeface="Calibri"/>
              </a:rPr>
              <a:t>Stakeholders trained</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US" sz="1600" dirty="0">
                <a:solidFill>
                  <a:schemeClr val="dk1"/>
                </a:solidFill>
                <a:latin typeface="+mn-lt"/>
                <a:ea typeface="Calibri"/>
                <a:cs typeface="Calibri"/>
                <a:sym typeface="Calibri"/>
              </a:rPr>
              <a:t>Scripts developed</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US" sz="1600" dirty="0">
                <a:solidFill>
                  <a:schemeClr val="dk1"/>
                </a:solidFill>
                <a:latin typeface="+mn-lt"/>
                <a:ea typeface="Calibri"/>
                <a:cs typeface="Calibri"/>
                <a:sym typeface="Calibri"/>
              </a:rPr>
              <a:t>Processed data</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US" sz="1600" dirty="0">
                <a:solidFill>
                  <a:schemeClr val="dk1"/>
                </a:solidFill>
                <a:latin typeface="+mn-lt"/>
                <a:ea typeface="Calibri"/>
                <a:cs typeface="Calibri"/>
                <a:sym typeface="Calibri"/>
              </a:rPr>
              <a:t>Calibrated models</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r>
              <a:rPr lang="en-US" sz="1600" dirty="0">
                <a:solidFill>
                  <a:schemeClr val="dk1"/>
                </a:solidFill>
                <a:latin typeface="+mn-lt"/>
                <a:ea typeface="Calibri"/>
                <a:cs typeface="Calibri"/>
                <a:sym typeface="Calibri"/>
              </a:rPr>
              <a:t>Stream-flow forecasts</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SzPts val="1100"/>
              <a:buNone/>
            </a:pPr>
            <a:r>
              <a:rPr lang="en-US" sz="1600" dirty="0">
                <a:solidFill>
                  <a:schemeClr val="dk1"/>
                </a:solidFill>
                <a:latin typeface="+mn-lt"/>
                <a:ea typeface="Calibri"/>
                <a:cs typeface="Calibri"/>
                <a:sym typeface="Calibri"/>
              </a:rPr>
              <a:t>Customized platform</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SzPts val="1100"/>
              <a:buNone/>
            </a:pPr>
            <a:r>
              <a:rPr lang="en-US" sz="1600" dirty="0">
                <a:solidFill>
                  <a:schemeClr val="dk1"/>
                </a:solidFill>
                <a:latin typeface="+mn-lt"/>
                <a:ea typeface="Calibri"/>
                <a:cs typeface="Calibri"/>
                <a:sym typeface="Calibri"/>
              </a:rPr>
              <a:t>Training manual</a:t>
            </a:r>
            <a:endParaRPr sz="1600" dirty="0">
              <a:solidFill>
                <a:schemeClr val="dk1"/>
              </a:solidFill>
              <a:latin typeface="+mn-lt"/>
              <a:ea typeface="Calibri"/>
              <a:cs typeface="Calibri"/>
              <a:sym typeface="Calibri"/>
            </a:endParaRPr>
          </a:p>
          <a:p>
            <a:pPr marL="0" marR="0" lvl="0" indent="0" algn="l" rtl="0">
              <a:spcBef>
                <a:spcPts val="0"/>
              </a:spcBef>
              <a:spcAft>
                <a:spcPts val="0"/>
              </a:spcAft>
              <a:buNone/>
            </a:pPr>
            <a:endParaRPr sz="2400" b="1" dirty="0">
              <a:solidFill>
                <a:srgbClr val="9FD9DE"/>
              </a:solidFill>
            </a:endParaRPr>
          </a:p>
          <a:p>
            <a:pPr marL="0" marR="0" lvl="0" indent="0" algn="l" rtl="0">
              <a:spcBef>
                <a:spcPts val="0"/>
              </a:spcBef>
              <a:spcAft>
                <a:spcPts val="0"/>
              </a:spcAft>
              <a:buNone/>
            </a:pPr>
            <a:r>
              <a:rPr lang="en-US" sz="2400" b="1" dirty="0">
                <a:solidFill>
                  <a:srgbClr val="9FD9DE"/>
                </a:solidFill>
                <a:latin typeface="Arial"/>
                <a:ea typeface="Arial"/>
                <a:cs typeface="Arial"/>
                <a:sym typeface="Arial"/>
              </a:rPr>
              <a:t>Outcomes:</a:t>
            </a:r>
            <a:endParaRPr dirty="0"/>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Improved capacity of key users (</a:t>
            </a:r>
            <a:r>
              <a:rPr lang="en-US" sz="1600" dirty="0" err="1">
                <a:solidFill>
                  <a:schemeClr val="dk1"/>
                </a:solidFill>
                <a:latin typeface="+mn-lt"/>
                <a:ea typeface="Calibri"/>
                <a:cs typeface="Calibri"/>
                <a:sym typeface="Calibri"/>
              </a:rPr>
              <a:t>MoWI</a:t>
            </a:r>
            <a:r>
              <a:rPr lang="en-US" sz="1600" dirty="0">
                <a:solidFill>
                  <a:schemeClr val="dk1"/>
                </a:solidFill>
                <a:latin typeface="+mn-lt"/>
                <a:ea typeface="Calibri"/>
                <a:cs typeface="Calibri"/>
                <a:sym typeface="Calibri"/>
              </a:rPr>
              <a:t>, TANESCO) to use forecast streamflow data to make decisions on water allocation and reservoir management</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Forecast streamflow data shared and disseminated by key users</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Forecast streamflow data hosted by </a:t>
            </a:r>
            <a:r>
              <a:rPr lang="en-US" sz="1600" dirty="0" err="1">
                <a:solidFill>
                  <a:schemeClr val="dk1"/>
                </a:solidFill>
                <a:latin typeface="+mn-lt"/>
                <a:ea typeface="Calibri"/>
                <a:cs typeface="Calibri"/>
                <a:sym typeface="Calibri"/>
              </a:rPr>
              <a:t>MoWI</a:t>
            </a:r>
            <a:endParaRPr sz="1600" dirty="0">
              <a:solidFill>
                <a:schemeClr val="dk1"/>
              </a:solidFill>
              <a:latin typeface="+mn-lt"/>
              <a:ea typeface="Calibri"/>
              <a:cs typeface="Calibri"/>
              <a:sym typeface="Calibri"/>
            </a:endParaRPr>
          </a:p>
          <a:p>
            <a:pPr marL="457200" lvl="0" indent="-228600" algn="l" rtl="0">
              <a:lnSpc>
                <a:spcPct val="115000"/>
              </a:lnSpc>
              <a:spcBef>
                <a:spcPts val="0"/>
              </a:spcBef>
              <a:spcAft>
                <a:spcPts val="0"/>
              </a:spcAft>
              <a:buClr>
                <a:schemeClr val="dk1"/>
              </a:buClr>
              <a:buSzPts val="1100"/>
              <a:buFont typeface="Arial"/>
              <a:buNone/>
            </a:pPr>
            <a:endParaRPr sz="1600" dirty="0">
              <a:solidFill>
                <a:schemeClr val="dk1"/>
              </a:solidFill>
              <a:latin typeface="Calibri"/>
              <a:ea typeface="Calibri"/>
              <a:cs typeface="Calibri"/>
              <a:sym typeface="Calibri"/>
            </a:endParaRPr>
          </a:p>
          <a:p>
            <a:pPr marL="0" marR="0" lvl="0" indent="0" algn="l" rtl="0">
              <a:spcBef>
                <a:spcPts val="0"/>
              </a:spcBef>
              <a:spcAft>
                <a:spcPts val="0"/>
              </a:spcAft>
              <a:buNone/>
            </a:pPr>
            <a:endParaRPr sz="1600" dirty="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600" dirty="0">
              <a:solidFill>
                <a:schemeClr val="dk1"/>
              </a:solidFill>
              <a:latin typeface="Calibri"/>
              <a:ea typeface="Calibri"/>
              <a:cs typeface="Calibri"/>
              <a:sym typeface="Calibri"/>
            </a:endParaRPr>
          </a:p>
        </p:txBody>
      </p:sp>
      <p:pic>
        <p:nvPicPr>
          <p:cNvPr id="125" name="Google Shape;125;p13"/>
          <p:cNvPicPr preferRelativeResize="0"/>
          <p:nvPr/>
        </p:nvPicPr>
        <p:blipFill rotWithShape="1">
          <a:blip r:embed="rId5">
            <a:alphaModFix/>
          </a:blip>
          <a:srcRect/>
          <a:stretch/>
        </p:blipFill>
        <p:spPr>
          <a:xfrm>
            <a:off x="26999513" y="942521"/>
            <a:ext cx="7269036" cy="841248"/>
          </a:xfrm>
          <a:prstGeom prst="rect">
            <a:avLst/>
          </a:prstGeom>
          <a:noFill/>
          <a:ln>
            <a:noFill/>
          </a:ln>
        </p:spPr>
      </p:pic>
      <p:sp>
        <p:nvSpPr>
          <p:cNvPr id="126" name="Google Shape;126;p13"/>
          <p:cNvSpPr txBox="1"/>
          <p:nvPr/>
        </p:nvSpPr>
        <p:spPr>
          <a:xfrm>
            <a:off x="517750" y="14748978"/>
            <a:ext cx="10945500" cy="5486400"/>
          </a:xfrm>
          <a:prstGeom prst="rect">
            <a:avLst/>
          </a:prstGeom>
          <a:noFill/>
          <a:ln w="9525" cap="flat" cmpd="sng">
            <a:solidFill>
              <a:srgbClr val="9FD9DE"/>
            </a:solidFill>
            <a:prstDash val="solid"/>
            <a:round/>
            <a:headEnd type="none" w="sm" len="sm"/>
            <a:tailEnd type="none" w="sm" len="sm"/>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3600" b="1" dirty="0">
                <a:solidFill>
                  <a:srgbClr val="9FD9DE"/>
                </a:solidFill>
                <a:latin typeface="Arial"/>
                <a:ea typeface="Arial"/>
                <a:cs typeface="Arial"/>
                <a:sym typeface="Arial"/>
              </a:rPr>
              <a:t>Science Collaborations, Earth Observations, Models, and Methods</a:t>
            </a:r>
            <a:endParaRPr sz="2400" b="1" dirty="0">
              <a:solidFill>
                <a:srgbClr val="7EB761"/>
              </a:solidFill>
              <a:latin typeface="Arial"/>
              <a:ea typeface="Arial"/>
              <a:cs typeface="Arial"/>
              <a:sym typeface="Arial"/>
            </a:endParaRPr>
          </a:p>
          <a:p>
            <a:pPr marL="0" marR="0" lvl="0" indent="0" algn="l" rtl="0">
              <a:lnSpc>
                <a:spcPct val="150000"/>
              </a:lnSpc>
              <a:spcBef>
                <a:spcPts val="0"/>
              </a:spcBef>
              <a:spcAft>
                <a:spcPts val="0"/>
              </a:spcAft>
              <a:buNone/>
            </a:pPr>
            <a:r>
              <a:rPr lang="en-US" sz="2400" b="1" dirty="0">
                <a:solidFill>
                  <a:srgbClr val="7EB761"/>
                </a:solidFill>
                <a:latin typeface="Arial"/>
                <a:ea typeface="Arial"/>
                <a:cs typeface="Arial"/>
                <a:sym typeface="Arial"/>
              </a:rPr>
              <a:t> </a:t>
            </a:r>
            <a:r>
              <a:rPr lang="en-US" sz="2000" dirty="0">
                <a:solidFill>
                  <a:schemeClr val="dk1"/>
                </a:solidFill>
                <a:latin typeface="Arial"/>
                <a:ea typeface="Arial"/>
                <a:cs typeface="Arial"/>
                <a:sym typeface="Arial"/>
              </a:rPr>
              <a:t>AST Contributions: Co-development of tools and methodologies, Training workshops</a:t>
            </a:r>
            <a:endParaRPr sz="2000"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dirty="0">
                <a:solidFill>
                  <a:schemeClr val="dk1"/>
                </a:solidFill>
                <a:latin typeface="Arial"/>
                <a:ea typeface="Arial"/>
                <a:cs typeface="Arial"/>
                <a:sym typeface="Arial"/>
              </a:rPr>
              <a:t> </a:t>
            </a:r>
            <a:endParaRPr sz="2400" dirty="0">
              <a:solidFill>
                <a:schemeClr val="dk1"/>
              </a:solidFill>
              <a:latin typeface="Arial"/>
              <a:ea typeface="Arial"/>
              <a:cs typeface="Arial"/>
              <a:sym typeface="Arial"/>
            </a:endParaRPr>
          </a:p>
          <a:p>
            <a:pPr marL="0" marR="0" lvl="0" indent="0" algn="ctr" rtl="0">
              <a:spcBef>
                <a:spcPts val="0"/>
              </a:spcBef>
              <a:spcAft>
                <a:spcPts val="0"/>
              </a:spcAft>
              <a:buNone/>
            </a:pPr>
            <a:r>
              <a:rPr lang="en-US" sz="2400" dirty="0">
                <a:solidFill>
                  <a:schemeClr val="dk1"/>
                </a:solidFill>
                <a:latin typeface="Arial"/>
                <a:ea typeface="Arial"/>
                <a:cs typeface="Arial"/>
                <a:sym typeface="Arial"/>
              </a:rPr>
              <a:t>Beginning ARL:5 Current ARL: 6 Final ARL: 9</a:t>
            </a:r>
            <a:endParaRPr dirty="0"/>
          </a:p>
          <a:p>
            <a:pPr marL="0" marR="0" lvl="0" indent="0" algn="l" rtl="0">
              <a:lnSpc>
                <a:spcPct val="150000"/>
              </a:lnSpc>
              <a:spcBef>
                <a:spcPts val="0"/>
              </a:spcBef>
              <a:spcAft>
                <a:spcPts val="0"/>
              </a:spcAft>
              <a:buNone/>
            </a:pPr>
            <a:r>
              <a:rPr lang="en-US" sz="2400" b="1" dirty="0">
                <a:solidFill>
                  <a:srgbClr val="9FD9DE"/>
                </a:solidFill>
                <a:latin typeface="Arial"/>
                <a:ea typeface="Arial"/>
                <a:cs typeface="Arial"/>
                <a:sym typeface="Arial"/>
              </a:rPr>
              <a:t>   Earth Observations / Models / Methods</a:t>
            </a:r>
            <a:endParaRPr dirty="0"/>
          </a:p>
          <a:p>
            <a:pPr marL="0" lvl="0" indent="0" algn="l" rtl="0">
              <a:lnSpc>
                <a:spcPct val="115000"/>
              </a:lnSpc>
              <a:spcBef>
                <a:spcPts val="0"/>
              </a:spcBef>
              <a:spcAft>
                <a:spcPts val="0"/>
              </a:spcAft>
              <a:buClr>
                <a:schemeClr val="dk1"/>
              </a:buClr>
              <a:buSzPts val="1100"/>
              <a:buFont typeface="Arial"/>
              <a:buNone/>
            </a:pPr>
            <a:r>
              <a:rPr lang="en-US" sz="2000" dirty="0">
                <a:solidFill>
                  <a:schemeClr val="dk1"/>
                </a:solidFill>
              </a:rPr>
              <a:t>The service will leverage on tools and methodologies developed in collaboration with researchers within the SERVIR network such as AST-1 (Juan Valdes) and AST-2 (Yang Hong), and replicated to pilot basins (Great </a:t>
            </a:r>
            <a:r>
              <a:rPr lang="en-US" sz="2000" dirty="0" err="1">
                <a:solidFill>
                  <a:schemeClr val="dk1"/>
                </a:solidFill>
              </a:rPr>
              <a:t>Ruaha</a:t>
            </a:r>
            <a:r>
              <a:rPr lang="en-US" sz="2000" dirty="0">
                <a:solidFill>
                  <a:schemeClr val="dk1"/>
                </a:solidFill>
              </a:rPr>
              <a:t> in Tanzania and </a:t>
            </a:r>
            <a:r>
              <a:rPr lang="en-US" sz="2000" dirty="0" err="1">
                <a:solidFill>
                  <a:schemeClr val="dk1"/>
                </a:solidFill>
              </a:rPr>
              <a:t>Nzoia</a:t>
            </a:r>
            <a:r>
              <a:rPr lang="en-US" sz="2000" dirty="0">
                <a:solidFill>
                  <a:schemeClr val="dk1"/>
                </a:solidFill>
              </a:rPr>
              <a:t> basin in Kenya). A multi-model, multi-product approach will be used to develop stream flow forecasts products which can be used by the key stakeholders to improve their water management practices. Geospatial data such as satellite precipitation products, topographical data and other hydro-climatic data will be used in the development of the stream flow forecast products.</a:t>
            </a:r>
            <a:endParaRPr sz="2000" dirty="0">
              <a:solidFill>
                <a:schemeClr val="dk1"/>
              </a:solidFill>
            </a:endParaRPr>
          </a:p>
          <a:p>
            <a:pPr marL="0" marR="0" lvl="0" indent="0" algn="l" rtl="0">
              <a:spcBef>
                <a:spcPts val="0"/>
              </a:spcBef>
              <a:spcAft>
                <a:spcPts val="0"/>
              </a:spcAft>
              <a:buNone/>
            </a:pPr>
            <a:endParaRPr sz="2000" dirty="0">
              <a:solidFill>
                <a:schemeClr val="dk1"/>
              </a:solidFill>
            </a:endParaRPr>
          </a:p>
        </p:txBody>
      </p:sp>
      <p:pic>
        <p:nvPicPr>
          <p:cNvPr id="127" name="Google Shape;127;p13"/>
          <p:cNvPicPr preferRelativeResize="0"/>
          <p:nvPr/>
        </p:nvPicPr>
        <p:blipFill rotWithShape="1">
          <a:blip r:embed="rId6">
            <a:alphaModFix/>
          </a:blip>
          <a:srcRect/>
          <a:stretch/>
        </p:blipFill>
        <p:spPr>
          <a:xfrm>
            <a:off x="17101348" y="7665429"/>
            <a:ext cx="5440036" cy="4057143"/>
          </a:xfrm>
          <a:prstGeom prst="rect">
            <a:avLst/>
          </a:prstGeom>
          <a:noFill/>
          <a:ln>
            <a:noFill/>
          </a:ln>
        </p:spPr>
      </p:pic>
      <p:graphicFrame>
        <p:nvGraphicFramePr>
          <p:cNvPr id="128" name="Google Shape;128;p13"/>
          <p:cNvGraphicFramePr/>
          <p:nvPr>
            <p:extLst>
              <p:ext uri="{D42A27DB-BD31-4B8C-83A1-F6EECF244321}">
                <p14:modId xmlns:p14="http://schemas.microsoft.com/office/powerpoint/2010/main" val="1038166572"/>
              </p:ext>
            </p:extLst>
          </p:nvPr>
        </p:nvGraphicFramePr>
        <p:xfrm>
          <a:off x="12194659" y="14087245"/>
          <a:ext cx="10208750" cy="6165650"/>
        </p:xfrm>
        <a:graphic>
          <a:graphicData uri="http://schemas.openxmlformats.org/drawingml/2006/table">
            <a:tbl>
              <a:tblPr firstRow="1" firstCol="1" bandRow="1">
                <a:noFill/>
                <a:tableStyleId>{C670C2BF-149E-4B1F-AC61-F7A9957BFDFD}</a:tableStyleId>
              </a:tblPr>
              <a:tblGrid>
                <a:gridCol w="6786675">
                  <a:extLst>
                    <a:ext uri="{9D8B030D-6E8A-4147-A177-3AD203B41FA5}">
                      <a16:colId xmlns:a16="http://schemas.microsoft.com/office/drawing/2014/main" val="20000"/>
                    </a:ext>
                  </a:extLst>
                </a:gridCol>
                <a:gridCol w="3422075">
                  <a:extLst>
                    <a:ext uri="{9D8B030D-6E8A-4147-A177-3AD203B41FA5}">
                      <a16:colId xmlns:a16="http://schemas.microsoft.com/office/drawing/2014/main" val="20001"/>
                    </a:ext>
                  </a:extLst>
                </a:gridCol>
              </a:tblGrid>
              <a:tr h="1321200">
                <a:tc>
                  <a:txBody>
                    <a:bodyPr/>
                    <a:lstStyle/>
                    <a:p>
                      <a:pPr marL="0" marR="0" lvl="0" indent="0" algn="l" rtl="0">
                        <a:lnSpc>
                          <a:spcPct val="107000"/>
                        </a:lnSpc>
                        <a:spcBef>
                          <a:spcPts val="0"/>
                        </a:spcBef>
                        <a:spcAft>
                          <a:spcPts val="0"/>
                        </a:spcAft>
                        <a:buNone/>
                      </a:pPr>
                      <a:r>
                        <a:rPr lang="en-US" sz="2400" b="0" u="none" strike="noStrike" cap="none"/>
                        <a:t>Number of people trained in climate change adaptation supported by USG assistance</a:t>
                      </a:r>
                      <a:endParaRPr sz="2400" b="0" u="none" strike="noStrike" cap="none">
                        <a:solidFill>
                          <a:schemeClr val="dk1"/>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2400" b="0" i="0" u="none" strike="noStrike" cap="none" dirty="0">
                          <a:solidFill>
                            <a:srgbClr val="000000"/>
                          </a:solidFill>
                          <a:latin typeface="Arial"/>
                          <a:cs typeface="Arial"/>
                          <a:sym typeface="Arial"/>
                        </a:rPr>
                        <a:t>28</a:t>
                      </a:r>
                      <a:endParaRPr sz="2400" b="0" i="0" u="none" strike="noStrike" cap="none" dirty="0">
                        <a:solidFill>
                          <a:srgbClr val="000000"/>
                        </a:solidFill>
                        <a:latin typeface="Arial"/>
                        <a:ea typeface="Calibri"/>
                        <a:cs typeface="Arial"/>
                        <a:sym typeface="Calibri"/>
                      </a:endParaRPr>
                    </a:p>
                  </a:txBody>
                  <a:tcPr marL="68575" marR="68575" marT="0" marB="0"/>
                </a:tc>
                <a:extLst>
                  <a:ext uri="{0D108BD9-81ED-4DB2-BD59-A6C34878D82A}">
                    <a16:rowId xmlns:a16="http://schemas.microsoft.com/office/drawing/2014/main" val="10000"/>
                  </a:ext>
                </a:extLst>
              </a:tr>
              <a:tr h="1761625">
                <a:tc>
                  <a:txBody>
                    <a:bodyPr/>
                    <a:lstStyle/>
                    <a:p>
                      <a:pPr marL="0" marR="0" lvl="0" indent="0" algn="l" rtl="0">
                        <a:lnSpc>
                          <a:spcPct val="107000"/>
                        </a:lnSpc>
                        <a:spcBef>
                          <a:spcPts val="0"/>
                        </a:spcBef>
                        <a:spcAft>
                          <a:spcPts val="0"/>
                        </a:spcAft>
                        <a:buNone/>
                      </a:pPr>
                      <a:r>
                        <a:rPr lang="en-US" sz="2400" b="0" u="none" strike="noStrike" cap="none"/>
                        <a:t>Number of institutions with improved capacity to address climate change issues as supported by USG assistance </a:t>
                      </a:r>
                      <a:endParaRPr sz="2400" b="0" u="none" strike="noStrike" cap="none">
                        <a:solidFill>
                          <a:schemeClr val="dk1"/>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2400" dirty="0"/>
                        <a:t>3</a:t>
                      </a:r>
                      <a:endParaRPr sz="240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1"/>
                  </a:ext>
                </a:extLst>
              </a:tr>
              <a:tr h="1321200">
                <a:tc>
                  <a:txBody>
                    <a:bodyPr/>
                    <a:lstStyle/>
                    <a:p>
                      <a:pPr marL="0" marR="0" lvl="0" indent="0" algn="l" rtl="0">
                        <a:lnSpc>
                          <a:spcPct val="107000"/>
                        </a:lnSpc>
                        <a:spcBef>
                          <a:spcPts val="0"/>
                        </a:spcBef>
                        <a:spcAft>
                          <a:spcPts val="0"/>
                        </a:spcAft>
                        <a:buNone/>
                      </a:pPr>
                      <a:r>
                        <a:rPr lang="en-US" sz="2400" b="0" u="none" strike="noStrike" cap="none"/>
                        <a:t>Number of data agreements developed/created with USG assistance</a:t>
                      </a:r>
                      <a:endParaRPr sz="2400" b="0" u="none" strike="noStrike" cap="none">
                        <a:solidFill>
                          <a:schemeClr val="dk1"/>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2400" u="none" strike="noStrike" cap="none"/>
                        <a:t>1</a:t>
                      </a:r>
                      <a:endParaRPr sz="2400" u="none" strike="noStrike" cap="none">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2"/>
                  </a:ext>
                </a:extLst>
              </a:tr>
              <a:tr h="1761625">
                <a:tc>
                  <a:txBody>
                    <a:bodyPr/>
                    <a:lstStyle/>
                    <a:p>
                      <a:pPr marL="0" marR="0" lvl="0" indent="0" algn="l" rtl="0">
                        <a:lnSpc>
                          <a:spcPct val="107000"/>
                        </a:lnSpc>
                        <a:spcBef>
                          <a:spcPts val="0"/>
                        </a:spcBef>
                        <a:spcAft>
                          <a:spcPts val="0"/>
                        </a:spcAft>
                        <a:buNone/>
                      </a:pPr>
                      <a:r>
                        <a:rPr lang="en-US" sz="2400" b="0" u="none" strike="noStrike" cap="none"/>
                        <a:t>Number of regional stakeholders co-developing climate mitigation and/or adaptation tools, technologies, and methodologies</a:t>
                      </a:r>
                      <a:endParaRPr sz="2400" b="0" u="none" strike="noStrike" cap="none">
                        <a:solidFill>
                          <a:schemeClr val="dk1"/>
                        </a:solidFill>
                        <a:latin typeface="Calibri"/>
                        <a:ea typeface="Calibri"/>
                        <a:cs typeface="Calibri"/>
                        <a:sym typeface="Calibri"/>
                      </a:endParaRPr>
                    </a:p>
                  </a:txBody>
                  <a:tcPr marL="68575" marR="68575" marT="0" marB="0"/>
                </a:tc>
                <a:tc>
                  <a:txBody>
                    <a:bodyPr/>
                    <a:lstStyle/>
                    <a:p>
                      <a:pPr marL="0" marR="0" lvl="0" indent="0" algn="ctr" rtl="0">
                        <a:lnSpc>
                          <a:spcPct val="107000"/>
                        </a:lnSpc>
                        <a:spcBef>
                          <a:spcPts val="0"/>
                        </a:spcBef>
                        <a:spcAft>
                          <a:spcPts val="0"/>
                        </a:spcAft>
                        <a:buNone/>
                      </a:pPr>
                      <a:r>
                        <a:rPr lang="en-US" sz="2400" u="none" strike="noStrike" cap="none" dirty="0"/>
                        <a:t>2</a:t>
                      </a:r>
                      <a:endParaRPr sz="2400" u="none" strike="noStrike" cap="none" dirty="0">
                        <a:solidFill>
                          <a:schemeClr val="dk1"/>
                        </a:solidFill>
                        <a:latin typeface="Calibri"/>
                        <a:ea typeface="Calibri"/>
                        <a:cs typeface="Calibri"/>
                        <a:sym typeface="Calibri"/>
                      </a:endParaRPr>
                    </a:p>
                  </a:txBody>
                  <a:tcPr marL="68575" marR="68575" marT="0" marB="0"/>
                </a:tc>
                <a:extLst>
                  <a:ext uri="{0D108BD9-81ED-4DB2-BD59-A6C34878D82A}">
                    <a16:rowId xmlns:a16="http://schemas.microsoft.com/office/drawing/2014/main" val="10003"/>
                  </a:ext>
                </a:extLst>
              </a:tr>
            </a:tbl>
          </a:graphicData>
        </a:graphic>
      </p:graphicFrame>
      <p:pic>
        <p:nvPicPr>
          <p:cNvPr id="129" name="Google Shape;129;p13"/>
          <p:cNvPicPr preferRelativeResize="0"/>
          <p:nvPr/>
        </p:nvPicPr>
        <p:blipFill rotWithShape="1">
          <a:blip r:embed="rId7">
            <a:alphaModFix/>
          </a:blip>
          <a:srcRect l="4556" t="4147" r="4265" b="1279"/>
          <a:stretch/>
        </p:blipFill>
        <p:spPr>
          <a:xfrm>
            <a:off x="29761419" y="5706251"/>
            <a:ext cx="4320519" cy="2797513"/>
          </a:xfrm>
          <a:prstGeom prst="rect">
            <a:avLst/>
          </a:prstGeom>
          <a:noFill/>
          <a:ln>
            <a:noFill/>
          </a:ln>
        </p:spPr>
      </p:pic>
      <p:pic>
        <p:nvPicPr>
          <p:cNvPr id="130" name="Google Shape;130;p13"/>
          <p:cNvPicPr preferRelativeResize="0"/>
          <p:nvPr/>
        </p:nvPicPr>
        <p:blipFill rotWithShape="1">
          <a:blip r:embed="rId8">
            <a:alphaModFix/>
          </a:blip>
          <a:srcRect/>
          <a:stretch/>
        </p:blipFill>
        <p:spPr>
          <a:xfrm>
            <a:off x="29761419" y="8527362"/>
            <a:ext cx="4544224" cy="429788"/>
          </a:xfrm>
          <a:prstGeom prst="rect">
            <a:avLst/>
          </a:prstGeom>
          <a:noFill/>
          <a:ln>
            <a:noFill/>
          </a:ln>
        </p:spPr>
      </p:pic>
      <p:sp>
        <p:nvSpPr>
          <p:cNvPr id="131" name="Google Shape;131;p13"/>
          <p:cNvSpPr txBox="1"/>
          <p:nvPr/>
        </p:nvSpPr>
        <p:spPr>
          <a:xfrm>
            <a:off x="2965475" y="14158650"/>
            <a:ext cx="5486400" cy="640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2" name="Google Shape;132;p13"/>
          <p:cNvSpPr txBox="1"/>
          <p:nvPr/>
        </p:nvSpPr>
        <p:spPr>
          <a:xfrm>
            <a:off x="25855575" y="8221050"/>
            <a:ext cx="2981700" cy="3555000"/>
          </a:xfrm>
          <a:prstGeom prst="rect">
            <a:avLst/>
          </a:prstGeom>
          <a:noFill/>
          <a:ln w="9525" cap="flat" cmpd="sng">
            <a:solidFill>
              <a:srgbClr val="9FD9DE"/>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sz="2400" b="1" dirty="0">
                <a:solidFill>
                  <a:srgbClr val="9FD9DE"/>
                </a:solidFill>
              </a:rPr>
              <a:t>Activities:</a:t>
            </a:r>
            <a:endParaRPr sz="2400" b="1" dirty="0">
              <a:solidFill>
                <a:srgbClr val="9FD9DE"/>
              </a:solidFill>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Stakeholders consultations</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i="1" dirty="0">
                <a:solidFill>
                  <a:schemeClr val="dk1"/>
                </a:solidFill>
                <a:latin typeface="+mn-lt"/>
                <a:ea typeface="Calibri"/>
                <a:cs typeface="Calibri"/>
                <a:sym typeface="Calibri"/>
              </a:rPr>
              <a:t>In situ </a:t>
            </a:r>
            <a:r>
              <a:rPr lang="en-US" sz="1600" dirty="0">
                <a:solidFill>
                  <a:schemeClr val="dk1"/>
                </a:solidFill>
                <a:latin typeface="+mn-lt"/>
                <a:ea typeface="Calibri"/>
                <a:cs typeface="Calibri"/>
                <a:sym typeface="Calibri"/>
              </a:rPr>
              <a:t>and satellite data collection and analysis</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Methodology (modification of scripts)</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Calibration and validation of the models</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Customization of the web-based platform</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Capacity building of the stakeholders</a:t>
            </a:r>
            <a:endParaRPr sz="1600" dirty="0">
              <a:latin typeface="+mn-lt"/>
              <a:ea typeface="Calibri"/>
              <a:cs typeface="Calibri"/>
              <a:sym typeface="Calibri"/>
            </a:endParaRPr>
          </a:p>
        </p:txBody>
      </p:sp>
      <p:sp>
        <p:nvSpPr>
          <p:cNvPr id="133" name="Google Shape;133;p13"/>
          <p:cNvSpPr txBox="1"/>
          <p:nvPr/>
        </p:nvSpPr>
        <p:spPr>
          <a:xfrm>
            <a:off x="29456125" y="9078075"/>
            <a:ext cx="4443900" cy="2317200"/>
          </a:xfrm>
          <a:prstGeom prst="rect">
            <a:avLst/>
          </a:prstGeom>
          <a:noFill/>
          <a:ln w="9525" cap="flat" cmpd="sng">
            <a:solidFill>
              <a:srgbClr val="9FD9D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2400" b="1" dirty="0">
                <a:solidFill>
                  <a:srgbClr val="9FD9DE"/>
                </a:solidFill>
              </a:rPr>
              <a:t>Impact:</a:t>
            </a:r>
            <a:endParaRPr dirty="0">
              <a:solidFill>
                <a:schemeClr val="dk1"/>
              </a:solidFill>
            </a:endParaRPr>
          </a:p>
          <a:p>
            <a:pPr marL="457200" lvl="0" indent="-330200" algn="l" rtl="0">
              <a:lnSpc>
                <a:spcPct val="115000"/>
              </a:lnSpc>
              <a:spcBef>
                <a:spcPts val="100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Improved efficiency in water management</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Improved policy on water management</a:t>
            </a:r>
            <a:endParaRPr sz="1600" dirty="0">
              <a:solidFill>
                <a:schemeClr val="dk1"/>
              </a:solidFill>
              <a:latin typeface="+mn-lt"/>
              <a:ea typeface="Calibri"/>
              <a:cs typeface="Calibri"/>
              <a:sym typeface="Calibri"/>
            </a:endParaRPr>
          </a:p>
          <a:p>
            <a:pPr marL="457200" lvl="0" indent="-330200" algn="l" rtl="0">
              <a:lnSpc>
                <a:spcPct val="115000"/>
              </a:lnSpc>
              <a:spcBef>
                <a:spcPts val="0"/>
              </a:spcBef>
              <a:spcAft>
                <a:spcPts val="0"/>
              </a:spcAft>
              <a:buClr>
                <a:schemeClr val="dk1"/>
              </a:buClr>
              <a:buSzPts val="1600"/>
              <a:buFont typeface="Calibri"/>
              <a:buChar char="●"/>
            </a:pPr>
            <a:r>
              <a:rPr lang="en-US" sz="1600" dirty="0">
                <a:solidFill>
                  <a:schemeClr val="dk1"/>
                </a:solidFill>
                <a:latin typeface="+mn-lt"/>
                <a:ea typeface="Calibri"/>
                <a:cs typeface="Calibri"/>
                <a:sym typeface="Calibri"/>
              </a:rPr>
              <a:t>Increased water access to beneficiaries</a:t>
            </a:r>
            <a:endParaRPr dirty="0">
              <a:latin typeface="+mn-lt"/>
            </a:endParaRPr>
          </a:p>
        </p:txBody>
      </p:sp>
      <p:sp>
        <p:nvSpPr>
          <p:cNvPr id="134" name="Google Shape;134;p13"/>
          <p:cNvSpPr txBox="1"/>
          <p:nvPr/>
        </p:nvSpPr>
        <p:spPr>
          <a:xfrm>
            <a:off x="17172175" y="11680875"/>
            <a:ext cx="5300700" cy="400200"/>
          </a:xfrm>
          <a:prstGeom prst="rect">
            <a:avLst/>
          </a:prstGeom>
          <a:noFill/>
          <a:ln w="9525" cap="flat" cmpd="sng">
            <a:solidFill>
              <a:srgbClr val="9FD9DE"/>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Clr>
                <a:schemeClr val="dk1"/>
              </a:buClr>
              <a:buFont typeface="Arial"/>
              <a:buNone/>
            </a:pPr>
            <a:r>
              <a:rPr lang="en-US" sz="1800">
                <a:solidFill>
                  <a:srgbClr val="7EB761"/>
                </a:solidFill>
              </a:rPr>
              <a:t>Stakeholder workshop in Tanzania</a:t>
            </a:r>
            <a:endParaRPr/>
          </a:p>
        </p:txBody>
      </p:sp>
      <p:sp>
        <p:nvSpPr>
          <p:cNvPr id="135" name="Google Shape;135;p13"/>
          <p:cNvSpPr txBox="1"/>
          <p:nvPr/>
        </p:nvSpPr>
        <p:spPr>
          <a:xfrm>
            <a:off x="12040200" y="5338350"/>
            <a:ext cx="10666800" cy="2317200"/>
          </a:xfrm>
          <a:prstGeom prst="rect">
            <a:avLst/>
          </a:prstGeom>
          <a:noFill/>
          <a:ln w="9525" cap="flat" cmpd="sng">
            <a:solidFill>
              <a:srgbClr val="9FD9DE"/>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Font typeface="Arial"/>
              <a:buNone/>
            </a:pPr>
            <a:r>
              <a:rPr lang="en-US" sz="2000" dirty="0">
                <a:solidFill>
                  <a:schemeClr val="dk1"/>
                </a:solidFill>
              </a:rPr>
              <a:t>The Great </a:t>
            </a:r>
            <a:r>
              <a:rPr lang="en-US" sz="2000" dirty="0" err="1">
                <a:solidFill>
                  <a:schemeClr val="dk1"/>
                </a:solidFill>
              </a:rPr>
              <a:t>Ruaha</a:t>
            </a:r>
            <a:r>
              <a:rPr lang="en-US" sz="2000" dirty="0">
                <a:solidFill>
                  <a:schemeClr val="dk1"/>
                </a:solidFill>
              </a:rPr>
              <a:t> region experiences severe weather occurrences. Information on rainfall and water availability is very important for the communities that make a living within the catchment. “Monitoring has become a very expensive business and many institutions require such information for decision making” remarked the  Director of Water Resources in the Ministry of Water and Irrigation during a consultations workshop.</a:t>
            </a:r>
            <a:endParaRPr sz="2000" dirty="0"/>
          </a:p>
        </p:txBody>
      </p:sp>
      <p:sp>
        <p:nvSpPr>
          <p:cNvPr id="136" name="Google Shape;136;p13"/>
          <p:cNvSpPr txBox="1"/>
          <p:nvPr/>
        </p:nvSpPr>
        <p:spPr>
          <a:xfrm>
            <a:off x="12093525" y="7935375"/>
            <a:ext cx="4840500" cy="3951900"/>
          </a:xfrm>
          <a:prstGeom prst="rect">
            <a:avLst/>
          </a:prstGeom>
          <a:noFill/>
          <a:ln w="9525" cap="flat" cmpd="sng">
            <a:solidFill>
              <a:srgbClr val="9FD9DE"/>
            </a:solidFill>
            <a:prstDash val="solid"/>
            <a:round/>
            <a:headEnd type="none" w="sm" len="sm"/>
            <a:tailEnd type="none" w="sm" len="sm"/>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US" sz="2000" dirty="0"/>
              <a:t>Having data and information on streamflow will help the Ministry and water users to make decisions related to water abstraction from the rivers, water needs for irrigation and catchment conservation. They will also be able to monitor and mitigate any potential flood occurrences along the river basin.</a:t>
            </a:r>
            <a:endParaRPr sz="2000" dirty="0"/>
          </a:p>
        </p:txBody>
      </p:sp>
      <p:pic>
        <p:nvPicPr>
          <p:cNvPr id="137" name="Google Shape;137;p13"/>
          <p:cNvPicPr preferRelativeResize="0"/>
          <p:nvPr/>
        </p:nvPicPr>
        <p:blipFill>
          <a:blip r:embed="rId9">
            <a:alphaModFix/>
          </a:blip>
          <a:stretch>
            <a:fillRect/>
          </a:stretch>
        </p:blipFill>
        <p:spPr>
          <a:xfrm>
            <a:off x="25817498" y="21747210"/>
            <a:ext cx="2466975" cy="1352550"/>
          </a:xfrm>
          <a:prstGeom prst="rect">
            <a:avLst/>
          </a:prstGeom>
          <a:noFill/>
          <a:ln>
            <a:noFill/>
          </a:ln>
        </p:spPr>
      </p:pic>
      <p:pic>
        <p:nvPicPr>
          <p:cNvPr id="138" name="Google Shape;138;p13"/>
          <p:cNvPicPr preferRelativeResize="0"/>
          <p:nvPr/>
        </p:nvPicPr>
        <p:blipFill>
          <a:blip r:embed="rId10">
            <a:alphaModFix/>
          </a:blip>
          <a:stretch>
            <a:fillRect/>
          </a:stretch>
        </p:blipFill>
        <p:spPr>
          <a:xfrm>
            <a:off x="29192614" y="21551947"/>
            <a:ext cx="3390900" cy="1743075"/>
          </a:xfrm>
          <a:prstGeom prst="rect">
            <a:avLst/>
          </a:prstGeom>
          <a:noFill/>
          <a:ln>
            <a:noFill/>
          </a:ln>
        </p:spPr>
      </p:pic>
      <p:pic>
        <p:nvPicPr>
          <p:cNvPr id="54" name="Picture 53">
            <a:extLst>
              <a:ext uri="{FF2B5EF4-FFF2-40B4-BE49-F238E27FC236}">
                <a16:creationId xmlns:a16="http://schemas.microsoft.com/office/drawing/2014/main" id="{F0F9733D-8833-FE4B-BC7D-0B5C553BCCB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1293067" y="21656103"/>
            <a:ext cx="19543652" cy="159105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TotalTime>
  <Words>972</Words>
  <Application>Microsoft Office PowerPoint</Application>
  <PresentationFormat>Custom</PresentationFormat>
  <Paragraphs>125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Brittany Stevens</dc:creator>
  <cp:lastModifiedBy>Brittany Stevens</cp:lastModifiedBy>
  <cp:revision>3</cp:revision>
  <dcterms:modified xsi:type="dcterms:W3CDTF">2018-11-15T15:30:08Z</dcterms:modified>
</cp:coreProperties>
</file>